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306" r:id="rId2"/>
    <p:sldId id="286" r:id="rId3"/>
    <p:sldId id="260" r:id="rId4"/>
    <p:sldId id="278" r:id="rId5"/>
    <p:sldId id="279" r:id="rId6"/>
    <p:sldId id="287" r:id="rId7"/>
    <p:sldId id="293" r:id="rId8"/>
    <p:sldId id="305" r:id="rId9"/>
    <p:sldId id="294" r:id="rId10"/>
    <p:sldId id="295" r:id="rId11"/>
    <p:sldId id="297" r:id="rId12"/>
    <p:sldId id="298" r:id="rId13"/>
    <p:sldId id="299" r:id="rId14"/>
    <p:sldId id="300" r:id="rId15"/>
    <p:sldId id="301" r:id="rId16"/>
    <p:sldId id="302" r:id="rId17"/>
    <p:sldId id="290" r:id="rId18"/>
    <p:sldId id="291" r:id="rId19"/>
    <p:sldId id="263" r:id="rId20"/>
    <p:sldId id="30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666666"/>
    <a:srgbClr val="EA4848"/>
    <a:srgbClr val="94B6D2"/>
    <a:srgbClr val="DAE2E2"/>
    <a:srgbClr val="405888"/>
    <a:srgbClr val="F9B17B"/>
    <a:srgbClr val="657284"/>
    <a:srgbClr val="C1C7CE"/>
    <a:srgbClr val="657C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8" autoAdjust="0"/>
    <p:restoredTop sz="94072" autoAdjust="0"/>
  </p:normalViewPr>
  <p:slideViewPr>
    <p:cSldViewPr snapToGrid="0">
      <p:cViewPr varScale="1">
        <p:scale>
          <a:sx n="94" d="100"/>
          <a:sy n="94" d="100"/>
        </p:scale>
        <p:origin x="101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89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777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425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094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224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59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075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884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3556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869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832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4C916-8073-40CA-B870-C0ABDF532CF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E21DB-3D69-4FD0-8ABD-1AAE61D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378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&#21205;&#30011;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hyperlink" Target="github.com/UiyoungSeo/cinem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4939822" y="2758664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3600" spc="-300">
                <a:solidFill>
                  <a:srgbClr val="EBD219"/>
                </a:solidFill>
              </a:rPr>
              <a:t>감사합니다</a:t>
            </a:r>
            <a:endParaRPr lang="ko-KR" altLang="en-US" sz="3600" spc="-300" dirty="0">
              <a:solidFill>
                <a:srgbClr val="EBD219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449128" y="3404995"/>
            <a:ext cx="1282018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 YOU -</a:t>
            </a:r>
            <a:endParaRPr lang="ko-KR" altLang="en-US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23" t="-402"/>
          <a:stretch/>
        </p:blipFill>
        <p:spPr>
          <a:xfrm>
            <a:off x="-1" y="-54864"/>
            <a:ext cx="12192001" cy="6916291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>
            <a:off x="2573930" y="1449000"/>
            <a:ext cx="7044140" cy="3960000"/>
            <a:chOff x="1470831" y="548680"/>
            <a:chExt cx="6692441" cy="3261175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96"/>
            <a:stretch/>
          </p:blipFill>
          <p:spPr>
            <a:xfrm>
              <a:off x="1698663" y="548680"/>
              <a:ext cx="6464609" cy="3261175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1470831" y="3140968"/>
              <a:ext cx="4320480" cy="523220"/>
            </a:xfrm>
            <a:prstGeom prst="rect">
              <a:avLst/>
            </a:prstGeom>
          </p:spPr>
          <p:txBody>
            <a:bodyPr vert="horz" wrap="square" anchor="ctr">
              <a:spAutoFit/>
            </a:bodyPr>
            <a:lstStyle/>
            <a:p>
              <a:pPr algn="ctr"/>
              <a:r>
                <a:rPr lang="ja-JP" altLang="ko-KR" sz="2800" dirty="0">
                  <a:solidFill>
                    <a:schemeClr val="bg1"/>
                  </a:solidFill>
                </a:rPr>
                <a:t>映画予約管理システム</a:t>
              </a:r>
              <a:endParaRPr lang="en-US" altLang="ko-KR" sz="28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9775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5597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8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09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sp>
        <p:nvSpPr>
          <p:cNvPr id="37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en-US" altLang="ja-JP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UI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紹介</a:t>
            </a:r>
            <a:endParaRPr lang="en-US" altLang="ko-KR" sz="5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56" name="그룹 55"/>
          <p:cNvGrpSpPr/>
          <p:nvPr/>
        </p:nvGrpSpPr>
        <p:grpSpPr>
          <a:xfrm>
            <a:off x="1236000" y="1483535"/>
            <a:ext cx="10560396" cy="4425041"/>
            <a:chOff x="1236000" y="1483535"/>
            <a:chExt cx="10560396" cy="4425041"/>
          </a:xfrm>
        </p:grpSpPr>
        <p:pic>
          <p:nvPicPr>
            <p:cNvPr id="38" name="그림 37"/>
            <p:cNvPicPr preferRelativeResize="0">
              <a:picLocks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6000" y="1588576"/>
              <a:ext cx="9720000" cy="4320000"/>
            </a:xfrm>
            <a:prstGeom prst="rect">
              <a:avLst/>
            </a:prstGeom>
            <a:ln w="38100">
              <a:noFill/>
            </a:ln>
          </p:spPr>
        </p:pic>
        <p:sp>
          <p:nvSpPr>
            <p:cNvPr id="26" name="모서리가 둥근 직사각형 25"/>
            <p:cNvSpPr/>
            <p:nvPr/>
          </p:nvSpPr>
          <p:spPr>
            <a:xfrm>
              <a:off x="5043383" y="1483535"/>
              <a:ext cx="2340000" cy="360000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1861926" y="4771358"/>
              <a:ext cx="1080000" cy="360000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5675689" y="3510932"/>
              <a:ext cx="2160000" cy="900000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211440" y="5212217"/>
              <a:ext cx="4246234" cy="646331"/>
            </a:xfrm>
            <a:prstGeom prst="rect">
              <a:avLst/>
            </a:prstGeom>
            <a:solidFill>
              <a:srgbClr val="002060"/>
            </a:solidFill>
            <a:ln w="38100">
              <a:solidFill>
                <a:srgbClr val="002060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2. </a:t>
              </a:r>
              <a:r>
                <a:rPr lang="ja-JP" altLang="ko-KR" dirty="0">
                  <a:solidFill>
                    <a:schemeClr val="bg1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劇場の内容を入力ウィンドウが表示さ。</a:t>
              </a:r>
              <a:endParaRPr lang="en-US" altLang="ja-JP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endParaRPr>
            </a:p>
            <a:p>
              <a:pPr algn="ctr"/>
              <a:r>
                <a:rPr lang="ja-JP" altLang="ko-KR" dirty="0">
                  <a:solidFill>
                    <a:schemeClr val="bg1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内容を入力後、確認ボタンを押す</a:t>
              </a:r>
              <a:r>
                <a:rPr lang="ja-JP" altLang="en-US" dirty="0">
                  <a:solidFill>
                    <a:schemeClr val="bg1"/>
                  </a:solidFill>
                </a:rPr>
                <a:t>。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39" name="직선 연결선 38"/>
            <p:cNvCxnSpPr>
              <a:endCxn id="26" idx="2"/>
            </p:cNvCxnSpPr>
            <p:nvPr/>
          </p:nvCxnSpPr>
          <p:spPr>
            <a:xfrm flipH="1" flipV="1">
              <a:off x="6213383" y="1843535"/>
              <a:ext cx="949414" cy="942071"/>
            </a:xfrm>
            <a:prstGeom prst="line">
              <a:avLst/>
            </a:prstGeom>
            <a:ln w="19050">
              <a:solidFill>
                <a:srgbClr val="EA4848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>
              <a:endCxn id="26" idx="2"/>
            </p:cNvCxnSpPr>
            <p:nvPr/>
          </p:nvCxnSpPr>
          <p:spPr>
            <a:xfrm flipH="1" flipV="1">
              <a:off x="6213383" y="1843535"/>
              <a:ext cx="949414" cy="945513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직사각형 40"/>
            <p:cNvSpPr/>
            <p:nvPr/>
          </p:nvSpPr>
          <p:spPr>
            <a:xfrm>
              <a:off x="8543929" y="2554013"/>
              <a:ext cx="2880000" cy="338554"/>
            </a:xfrm>
            <a:prstGeom prst="rect">
              <a:avLst/>
            </a:prstGeom>
            <a:solidFill>
              <a:srgbClr val="002060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altLang="ja-JP" sz="1600" b="1" dirty="0">
                  <a:solidFill>
                    <a:schemeClr val="bg1"/>
                  </a:solidFill>
                  <a:latin typeface="+mj-ea"/>
                  <a:ea typeface="+mj-ea"/>
                </a:rPr>
                <a:t>1. </a:t>
              </a:r>
              <a:r>
                <a:rPr lang="ja-JP" altLang="ko-KR" sz="1600" b="1" dirty="0">
                  <a:solidFill>
                    <a:schemeClr val="bg1"/>
                  </a:solidFill>
                  <a:latin typeface="+mj-ea"/>
                  <a:ea typeface="+mj-ea"/>
                </a:rPr>
                <a:t>登録ボタンをクリックします</a:t>
              </a:r>
              <a:r>
                <a:rPr lang="ja-JP" altLang="ko-KR" sz="1400" dirty="0">
                  <a:solidFill>
                    <a:schemeClr val="bg1"/>
                  </a:solidFill>
                  <a:latin typeface="+mj-ea"/>
                  <a:ea typeface="+mj-ea"/>
                </a:rPr>
                <a:t>。 </a:t>
              </a:r>
              <a:endParaRPr lang="ko-KR" altLang="en-US" sz="1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44" name="직선 연결선 43"/>
            <p:cNvCxnSpPr/>
            <p:nvPr/>
          </p:nvCxnSpPr>
          <p:spPr>
            <a:xfrm>
              <a:off x="7162797" y="2785606"/>
              <a:ext cx="1368029" cy="0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/>
            <p:cNvCxnSpPr/>
            <p:nvPr/>
          </p:nvCxnSpPr>
          <p:spPr>
            <a:xfrm flipH="1" flipV="1">
              <a:off x="2422267" y="5130374"/>
              <a:ext cx="455965" cy="410890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/>
            <p:nvPr/>
          </p:nvCxnSpPr>
          <p:spPr>
            <a:xfrm>
              <a:off x="2878232" y="5532120"/>
              <a:ext cx="1289061" cy="9144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>
              <a:stCxn id="36" idx="1"/>
              <a:endCxn id="33" idx="3"/>
            </p:cNvCxnSpPr>
            <p:nvPr/>
          </p:nvCxnSpPr>
          <p:spPr>
            <a:xfrm flipH="1" flipV="1">
              <a:off x="7835689" y="3960932"/>
              <a:ext cx="720707" cy="424105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8556396" y="4205037"/>
              <a:ext cx="3240000" cy="360000"/>
            </a:xfrm>
            <a:prstGeom prst="rect">
              <a:avLst/>
            </a:prstGeom>
            <a:solidFill>
              <a:srgbClr val="002060"/>
            </a:solidFill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+mj-ea"/>
                  <a:ea typeface="+mj-ea"/>
                </a:rPr>
                <a:t>3. </a:t>
              </a:r>
              <a:r>
                <a:rPr lang="ja-JP" altLang="ko-KR" dirty="0">
                  <a:solidFill>
                    <a:schemeClr val="bg1"/>
                  </a:solidFill>
                  <a:latin typeface="+mj-ea"/>
                  <a:ea typeface="+mj-ea"/>
                </a:rPr>
                <a:t>メッセージウィンドウが表示さ。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7171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10633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2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en-US" altLang="ja-JP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UI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紹介</a:t>
            </a:r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 </a:t>
            </a:r>
          </a:p>
        </p:txBody>
      </p:sp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8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10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1236504" y="1457500"/>
            <a:ext cx="9732599" cy="4513868"/>
            <a:chOff x="1455960" y="1201468"/>
            <a:chExt cx="10558800" cy="4513868"/>
          </a:xfrm>
        </p:grpSpPr>
        <p:pic>
          <p:nvPicPr>
            <p:cNvPr id="64" name="그림 63"/>
            <p:cNvPicPr preferRelativeResize="0">
              <a:picLocks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71" b="420"/>
            <a:stretch/>
          </p:blipFill>
          <p:spPr>
            <a:xfrm>
              <a:off x="1455960" y="1201468"/>
              <a:ext cx="10558800" cy="4424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65" name="TextBox 64"/>
            <p:cNvSpPr txBox="1"/>
            <p:nvPr/>
          </p:nvSpPr>
          <p:spPr>
            <a:xfrm>
              <a:off x="7681800" y="3157636"/>
              <a:ext cx="3420000" cy="720000"/>
            </a:xfrm>
            <a:prstGeom prst="rect">
              <a:avLst/>
            </a:prstGeom>
            <a:solidFill>
              <a:srgbClr val="002060"/>
            </a:solidFill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dirty="0">
                  <a:solidFill>
                    <a:schemeClr val="bg1"/>
                  </a:solidFill>
                </a:rPr>
                <a:t>販売された数と価格の合わせて表記されます。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66" name="모서리가 둥근 직사각형 65"/>
            <p:cNvSpPr/>
            <p:nvPr/>
          </p:nvSpPr>
          <p:spPr>
            <a:xfrm>
              <a:off x="2696919" y="1264842"/>
              <a:ext cx="1080000" cy="360000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모서리가 둥근 직사각형 66"/>
            <p:cNvSpPr/>
            <p:nvPr/>
          </p:nvSpPr>
          <p:spPr>
            <a:xfrm>
              <a:off x="9730357" y="1304242"/>
              <a:ext cx="1080000" cy="360000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모서리가 둥근 직사각형 67"/>
            <p:cNvSpPr/>
            <p:nvPr/>
          </p:nvSpPr>
          <p:spPr>
            <a:xfrm>
              <a:off x="5966370" y="5355336"/>
              <a:ext cx="1440000" cy="360000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463400" y="4572351"/>
              <a:ext cx="3240000" cy="360000"/>
            </a:xfrm>
            <a:prstGeom prst="rect">
              <a:avLst/>
            </a:prstGeom>
            <a:solidFill>
              <a:srgbClr val="002060"/>
            </a:solidFill>
            <a:ln w="38100">
              <a:solidFill>
                <a:srgbClr val="002060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dirty="0">
                  <a:solidFill>
                    <a:schemeClr val="bg1"/>
                  </a:solidFill>
                </a:rPr>
                <a:t>総売り上げが表示されます。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70" name="직선 연결선 69"/>
            <p:cNvCxnSpPr>
              <a:endCxn id="68" idx="0"/>
            </p:cNvCxnSpPr>
            <p:nvPr/>
          </p:nvCxnSpPr>
          <p:spPr>
            <a:xfrm flipH="1">
              <a:off x="6686370" y="4753756"/>
              <a:ext cx="443822" cy="601580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연결선 70"/>
            <p:cNvCxnSpPr/>
            <p:nvPr/>
          </p:nvCxnSpPr>
          <p:spPr>
            <a:xfrm>
              <a:off x="7130192" y="4753756"/>
              <a:ext cx="1289061" cy="9144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/>
            <p:cNvCxnSpPr>
              <a:endCxn id="66" idx="2"/>
            </p:cNvCxnSpPr>
            <p:nvPr/>
          </p:nvCxnSpPr>
          <p:spPr>
            <a:xfrm flipH="1" flipV="1">
              <a:off x="3236919" y="1624842"/>
              <a:ext cx="400362" cy="756617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직사각형 74"/>
            <p:cNvSpPr/>
            <p:nvPr/>
          </p:nvSpPr>
          <p:spPr>
            <a:xfrm>
              <a:off x="4609434" y="2146424"/>
              <a:ext cx="2880000" cy="584775"/>
            </a:xfrm>
            <a:prstGeom prst="rect">
              <a:avLst/>
            </a:prstGeom>
            <a:solidFill>
              <a:srgbClr val="002060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ja-JP" altLang="en-US" sz="1600" dirty="0">
                  <a:solidFill>
                    <a:schemeClr val="bg1"/>
                  </a:solidFill>
                  <a:latin typeface="+mj-ea"/>
                  <a:ea typeface="+mj-ea"/>
                </a:rPr>
                <a:t>映画のチケットが</a:t>
              </a:r>
              <a:endParaRPr lang="en-US" altLang="ja-JP" sz="16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ja-JP" altLang="en-US" sz="1600" dirty="0">
                  <a:solidFill>
                    <a:schemeClr val="bg1"/>
                  </a:solidFill>
                  <a:latin typeface="+mj-ea"/>
                  <a:ea typeface="+mj-ea"/>
                </a:rPr>
                <a:t>販売手順通り表記されます。</a:t>
              </a:r>
              <a:endParaRPr lang="ko-KR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76" name="직선 연결선 75"/>
            <p:cNvCxnSpPr/>
            <p:nvPr/>
          </p:nvCxnSpPr>
          <p:spPr>
            <a:xfrm>
              <a:off x="3637281" y="2381459"/>
              <a:ext cx="943568" cy="0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/>
            <p:cNvCxnSpPr>
              <a:stCxn id="65" idx="0"/>
              <a:endCxn id="67" idx="2"/>
            </p:cNvCxnSpPr>
            <p:nvPr/>
          </p:nvCxnSpPr>
          <p:spPr>
            <a:xfrm flipV="1">
              <a:off x="9391800" y="1664242"/>
              <a:ext cx="878557" cy="1493394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3124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/>
          <p:cNvSpPr/>
          <p:nvPr/>
        </p:nvSpPr>
        <p:spPr>
          <a:xfrm>
            <a:off x="14172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8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11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sp>
        <p:nvSpPr>
          <p:cNvPr id="35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en-US" altLang="ja-JP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UI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紹介</a:t>
            </a:r>
            <a:endParaRPr lang="en-US" altLang="ko-KR" sz="5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6" name="Title 13"/>
          <p:cNvSpPr txBox="1">
            <a:spLocks/>
          </p:cNvSpPr>
          <p:nvPr/>
        </p:nvSpPr>
        <p:spPr>
          <a:xfrm>
            <a:off x="3716401" y="1162372"/>
            <a:ext cx="4759199" cy="3630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ja-JP" altLang="ko-KR" sz="2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 Mincho" panose="02020609040205080304" pitchFamily="49" charset="-128"/>
                <a:ea typeface="MS Mincho" panose="02020609040205080304" pitchFamily="49" charset="-128"/>
              </a:rPr>
              <a:t>ログイン</a:t>
            </a:r>
            <a:endParaRPr lang="en-US" altLang="ja-JP" sz="2600" b="1" dirty="0">
              <a:solidFill>
                <a:srgbClr val="002060"/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grpSp>
        <p:nvGrpSpPr>
          <p:cNvPr id="85" name="그룹 84"/>
          <p:cNvGrpSpPr/>
          <p:nvPr/>
        </p:nvGrpSpPr>
        <p:grpSpPr>
          <a:xfrm>
            <a:off x="1776000" y="1216167"/>
            <a:ext cx="8839814" cy="4680000"/>
            <a:chOff x="1776000" y="1216167"/>
            <a:chExt cx="8839814" cy="4680000"/>
          </a:xfrm>
        </p:grpSpPr>
        <p:pic>
          <p:nvPicPr>
            <p:cNvPr id="69" name="그림 68"/>
            <p:cNvPicPr preferRelativeResize="0">
              <a:picLocks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7" t="4860" r="1832" b="1860"/>
            <a:stretch/>
          </p:blipFill>
          <p:spPr>
            <a:xfrm>
              <a:off x="1776000" y="1216167"/>
              <a:ext cx="3240000" cy="4680000"/>
            </a:xfrm>
            <a:prstGeom prst="rect">
              <a:avLst/>
            </a:prstGeom>
            <a:ln w="57150">
              <a:noFill/>
            </a:ln>
          </p:spPr>
        </p:pic>
        <p:sp>
          <p:nvSpPr>
            <p:cNvPr id="70" name="TextBox 69"/>
            <p:cNvSpPr txBox="1"/>
            <p:nvPr/>
          </p:nvSpPr>
          <p:spPr>
            <a:xfrm>
              <a:off x="7375814" y="5486055"/>
              <a:ext cx="3240000" cy="369332"/>
            </a:xfrm>
            <a:prstGeom prst="rect">
              <a:avLst/>
            </a:prstGeom>
            <a:solidFill>
              <a:srgbClr val="00206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ko-KR" dirty="0">
                  <a:solidFill>
                    <a:schemeClr val="bg1"/>
                  </a:solidFill>
                  <a:latin typeface="+mj-ea"/>
                  <a:ea typeface="+mj-ea"/>
                </a:rPr>
                <a:t>プログラムを終了します</a:t>
              </a:r>
              <a:r>
                <a:rPr lang="en-US" altLang="ja-JP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ja-JP" altLang="en-US" dirty="0">
                  <a:solidFill>
                    <a:schemeClr val="bg1"/>
                  </a:solidFill>
                  <a:latin typeface="+mj-ea"/>
                  <a:ea typeface="+mj-ea"/>
                </a:rPr>
                <a:t>。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7375814" y="3536665"/>
              <a:ext cx="3240000" cy="369332"/>
            </a:xfrm>
            <a:prstGeom prst="rect">
              <a:avLst/>
            </a:prstGeom>
            <a:solidFill>
              <a:srgbClr val="00206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ko-KR" dirty="0">
                  <a:solidFill>
                    <a:schemeClr val="bg1"/>
                  </a:solidFill>
                  <a:latin typeface="+mn-ea"/>
                </a:rPr>
                <a:t>会員加入をします</a:t>
              </a:r>
              <a:r>
                <a:rPr lang="ja-JP" altLang="en-US" dirty="0">
                  <a:solidFill>
                    <a:schemeClr val="bg1"/>
                  </a:solidFill>
                  <a:latin typeface="+mn-ea"/>
                </a:rPr>
                <a:t>。</a:t>
              </a:r>
              <a:endParaRPr lang="en-US" altLang="ko-KR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375814" y="4575368"/>
              <a:ext cx="3240000" cy="369332"/>
            </a:xfrm>
            <a:prstGeom prst="rect">
              <a:avLst/>
            </a:prstGeom>
            <a:solidFill>
              <a:srgbClr val="00206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ko-KR" dirty="0">
                  <a:solidFill>
                    <a:schemeClr val="bg1"/>
                  </a:solidFill>
                  <a:latin typeface="+mj-ea"/>
                  <a:ea typeface="+mj-ea"/>
                </a:rPr>
                <a:t>自分の情報を探しています</a:t>
              </a:r>
              <a:r>
                <a:rPr lang="ja-JP" altLang="en-US" dirty="0">
                  <a:solidFill>
                    <a:schemeClr val="bg1"/>
                  </a:solidFill>
                  <a:latin typeface="+mj-ea"/>
                  <a:ea typeface="+mj-ea"/>
                </a:rPr>
                <a:t>。</a:t>
              </a:r>
              <a:endParaRPr lang="en-US" altLang="ko-KR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75" name="직선 연결선 74"/>
            <p:cNvCxnSpPr>
              <a:endCxn id="71" idx="1"/>
            </p:cNvCxnSpPr>
            <p:nvPr/>
          </p:nvCxnSpPr>
          <p:spPr>
            <a:xfrm flipV="1">
              <a:off x="5258337" y="3721331"/>
              <a:ext cx="2117477" cy="36386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/>
            <p:cNvCxnSpPr>
              <a:stCxn id="74" idx="1"/>
            </p:cNvCxnSpPr>
            <p:nvPr/>
          </p:nvCxnSpPr>
          <p:spPr>
            <a:xfrm flipH="1">
              <a:off x="4626864" y="4760034"/>
              <a:ext cx="2748950" cy="58854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/>
            <p:cNvCxnSpPr>
              <a:stCxn id="70" idx="1"/>
            </p:cNvCxnSpPr>
            <p:nvPr/>
          </p:nvCxnSpPr>
          <p:spPr>
            <a:xfrm flipH="1">
              <a:off x="5258337" y="5670721"/>
              <a:ext cx="2117477" cy="0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/>
            <p:nvPr/>
          </p:nvCxnSpPr>
          <p:spPr>
            <a:xfrm flipH="1" flipV="1">
              <a:off x="4300398" y="5352467"/>
              <a:ext cx="957939" cy="304000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/>
            <p:cNvCxnSpPr/>
            <p:nvPr/>
          </p:nvCxnSpPr>
          <p:spPr>
            <a:xfrm flipH="1">
              <a:off x="4300399" y="3757717"/>
              <a:ext cx="957938" cy="504123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4322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18946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8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12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sp>
        <p:nvSpPr>
          <p:cNvPr id="25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en-US" altLang="ja-JP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UI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紹介</a:t>
            </a:r>
            <a:endParaRPr lang="en-US" altLang="ko-KR" sz="5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26" name="Title 13"/>
          <p:cNvSpPr txBox="1">
            <a:spLocks/>
          </p:cNvSpPr>
          <p:nvPr/>
        </p:nvSpPr>
        <p:spPr>
          <a:xfrm>
            <a:off x="3716401" y="1162372"/>
            <a:ext cx="4759199" cy="3630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ja-JP" altLang="ko-KR" sz="2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 Mincho" panose="02020609040205080304" pitchFamily="49" charset="-128"/>
                <a:ea typeface="MS Mincho" panose="02020609040205080304" pitchFamily="49" charset="-128"/>
              </a:rPr>
              <a:t>インメニュー</a:t>
            </a:r>
            <a:endParaRPr lang="en-US" altLang="ja-JP" sz="2600" b="1" dirty="0">
              <a:solidFill>
                <a:srgbClr val="002060"/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142" y="1582097"/>
            <a:ext cx="8827716" cy="496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54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8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13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sp>
        <p:nvSpPr>
          <p:cNvPr id="51" name="Title 13"/>
          <p:cNvSpPr txBox="1">
            <a:spLocks/>
          </p:cNvSpPr>
          <p:nvPr/>
        </p:nvSpPr>
        <p:spPr>
          <a:xfrm>
            <a:off x="3716401" y="1162372"/>
            <a:ext cx="4759199" cy="3630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ja-JP" altLang="ko-KR" sz="2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映画の予約</a:t>
            </a:r>
            <a:endParaRPr lang="en-US" altLang="ja-JP" sz="2600" b="1" dirty="0">
              <a:solidFill>
                <a:srgbClr val="002060"/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406172" y="1540850"/>
            <a:ext cx="11379656" cy="4505709"/>
            <a:chOff x="406172" y="1516486"/>
            <a:chExt cx="11379656" cy="4505709"/>
          </a:xfrm>
        </p:grpSpPr>
        <p:pic>
          <p:nvPicPr>
            <p:cNvPr id="52" name="내용 개체 틀 3"/>
            <p:cNvPicPr preferRelativeResize="0">
              <a:picLocks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6" t="4469" r="1216" b="1928"/>
            <a:stretch/>
          </p:blipFill>
          <p:spPr>
            <a:xfrm>
              <a:off x="1330514" y="1701798"/>
              <a:ext cx="9720000" cy="43200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</p:pic>
        <p:sp>
          <p:nvSpPr>
            <p:cNvPr id="29" name="TextBox 28"/>
            <p:cNvSpPr txBox="1"/>
            <p:nvPr/>
          </p:nvSpPr>
          <p:spPr>
            <a:xfrm>
              <a:off x="406172" y="3528171"/>
              <a:ext cx="2880000" cy="36933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+mj-ea"/>
                  <a:ea typeface="+mj-ea"/>
                </a:rPr>
                <a:t>1. </a:t>
              </a:r>
              <a:r>
                <a:rPr lang="ja-JP" altLang="ko-KR" dirty="0">
                  <a:solidFill>
                    <a:schemeClr val="bg1"/>
                  </a:solidFill>
                  <a:latin typeface="+mj-ea"/>
                  <a:ea typeface="+mj-ea"/>
                </a:rPr>
                <a:t>映画を選択します</a:t>
              </a:r>
              <a:r>
                <a:rPr lang="ja-JP" altLang="en-US" dirty="0">
                  <a:solidFill>
                    <a:schemeClr val="bg1"/>
                  </a:solidFill>
                  <a:latin typeface="+mj-ea"/>
                  <a:ea typeface="+mj-ea"/>
                </a:rPr>
                <a:t>。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552226" y="5652863"/>
              <a:ext cx="3240000" cy="36933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+mj-ea"/>
                  <a:ea typeface="+mj-ea"/>
                </a:rPr>
                <a:t>3. </a:t>
              </a:r>
              <a:r>
                <a:rPr lang="ja-JP" altLang="ko-KR" dirty="0">
                  <a:solidFill>
                    <a:schemeClr val="bg1"/>
                  </a:solidFill>
                  <a:latin typeface="+mj-ea"/>
                  <a:ea typeface="+mj-ea"/>
                </a:rPr>
                <a:t>上映の日付選択&amp;時間選択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275732" y="2305129"/>
              <a:ext cx="2880000" cy="36933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+mj-ea"/>
                  <a:ea typeface="+mj-ea"/>
                </a:rPr>
                <a:t>2. </a:t>
              </a:r>
              <a:r>
                <a:rPr lang="ja-JP" altLang="ko-KR" dirty="0">
                  <a:solidFill>
                    <a:schemeClr val="bg1"/>
                  </a:solidFill>
                  <a:latin typeface="+mj-ea"/>
                  <a:ea typeface="+mj-ea"/>
                </a:rPr>
                <a:t>上映地域を選択します</a:t>
              </a:r>
              <a:r>
                <a:rPr lang="ja-JP" altLang="en-US" dirty="0">
                  <a:solidFill>
                    <a:schemeClr val="bg1"/>
                  </a:solidFill>
                  <a:latin typeface="+mj-ea"/>
                  <a:ea typeface="+mj-ea"/>
                </a:rPr>
                <a:t>。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905828" y="1516486"/>
              <a:ext cx="2880000" cy="36933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+mj-ea"/>
                  <a:ea typeface="+mj-ea"/>
                </a:rPr>
                <a:t>4. </a:t>
              </a:r>
              <a:r>
                <a:rPr lang="ja-JP" altLang="ko-KR" dirty="0">
                  <a:solidFill>
                    <a:schemeClr val="bg1"/>
                  </a:solidFill>
                  <a:latin typeface="+mj-ea"/>
                  <a:ea typeface="+mj-ea"/>
                </a:rPr>
                <a:t>人員を選択します</a:t>
              </a:r>
              <a:r>
                <a:rPr lang="ja-JP" altLang="en-US" dirty="0">
                  <a:solidFill>
                    <a:schemeClr val="bg1"/>
                  </a:solidFill>
                  <a:latin typeface="+mj-ea"/>
                  <a:ea typeface="+mj-ea"/>
                </a:rPr>
                <a:t>。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545828" y="3732989"/>
              <a:ext cx="3240000" cy="36933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+mj-ea"/>
                  <a:ea typeface="+mj-ea"/>
                </a:rPr>
                <a:t>5. </a:t>
              </a:r>
              <a:r>
                <a:rPr lang="ja-JP" altLang="ko-KR" dirty="0">
                  <a:solidFill>
                    <a:schemeClr val="bg1"/>
                  </a:solidFill>
                  <a:latin typeface="+mj-ea"/>
                  <a:ea typeface="+mj-ea"/>
                </a:rPr>
                <a:t>選択した情報が表示されます</a:t>
              </a:r>
              <a:r>
                <a:rPr lang="ja-JP" altLang="en-US" dirty="0">
                  <a:solidFill>
                    <a:schemeClr val="bg1"/>
                  </a:solidFill>
                  <a:latin typeface="+mj-ea"/>
                  <a:ea typeface="+mj-ea"/>
                </a:rPr>
                <a:t>。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914163" y="4898928"/>
              <a:ext cx="3240000" cy="3600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+mj-ea"/>
                  <a:ea typeface="+mj-ea"/>
                </a:rPr>
                <a:t>6. </a:t>
              </a:r>
              <a:r>
                <a:rPr lang="ja-JP" altLang="ko-KR" dirty="0">
                  <a:solidFill>
                    <a:schemeClr val="bg1"/>
                  </a:solidFill>
                  <a:latin typeface="+mj-ea"/>
                  <a:ea typeface="+mj-ea"/>
                </a:rPr>
                <a:t>座席選択ページに行きます</a:t>
              </a:r>
              <a:r>
                <a:rPr lang="ja-JP" altLang="en-US" dirty="0">
                  <a:solidFill>
                    <a:schemeClr val="bg1"/>
                  </a:solidFill>
                  <a:latin typeface="+mj-ea"/>
                  <a:ea typeface="+mj-ea"/>
                </a:rPr>
                <a:t>。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53" name="직선 연결선 52"/>
            <p:cNvCxnSpPr>
              <a:stCxn id="30" idx="0"/>
            </p:cNvCxnSpPr>
            <p:nvPr/>
          </p:nvCxnSpPr>
          <p:spPr>
            <a:xfrm flipV="1">
              <a:off x="6172226" y="5182663"/>
              <a:ext cx="567" cy="470200"/>
            </a:xfrm>
            <a:prstGeom prst="line">
              <a:avLst/>
            </a:prstGeom>
            <a:solidFill>
              <a:schemeClr val="accent2"/>
            </a:solidFill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모서리가 둥근 직사각형 55"/>
            <p:cNvSpPr/>
            <p:nvPr/>
          </p:nvSpPr>
          <p:spPr>
            <a:xfrm>
              <a:off x="4563619" y="2788920"/>
              <a:ext cx="3236635" cy="2393743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4" name="직선 연결선 63"/>
            <p:cNvCxnSpPr>
              <a:stCxn id="29" idx="0"/>
              <a:endCxn id="49" idx="3"/>
            </p:cNvCxnSpPr>
            <p:nvPr/>
          </p:nvCxnSpPr>
          <p:spPr>
            <a:xfrm flipV="1">
              <a:off x="1846172" y="2678163"/>
              <a:ext cx="898102" cy="850008"/>
            </a:xfrm>
            <a:prstGeom prst="line">
              <a:avLst/>
            </a:prstGeom>
            <a:solidFill>
              <a:schemeClr val="accent2"/>
            </a:solidFill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/>
            <p:cNvCxnSpPr/>
            <p:nvPr/>
          </p:nvCxnSpPr>
          <p:spPr>
            <a:xfrm flipH="1" flipV="1">
              <a:off x="5754650" y="2144271"/>
              <a:ext cx="828048" cy="340461"/>
            </a:xfrm>
            <a:prstGeom prst="line">
              <a:avLst/>
            </a:prstGeom>
            <a:solidFill>
              <a:schemeClr val="accent2"/>
            </a:solidFill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/>
            <p:cNvCxnSpPr/>
            <p:nvPr/>
          </p:nvCxnSpPr>
          <p:spPr>
            <a:xfrm>
              <a:off x="6582698" y="2485129"/>
              <a:ext cx="693034" cy="0"/>
            </a:xfrm>
            <a:prstGeom prst="line">
              <a:avLst/>
            </a:prstGeom>
            <a:solidFill>
              <a:schemeClr val="accent2"/>
            </a:solidFill>
            <a:ln w="19050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>
              <a:stCxn id="44" idx="2"/>
            </p:cNvCxnSpPr>
            <p:nvPr/>
          </p:nvCxnSpPr>
          <p:spPr>
            <a:xfrm>
              <a:off x="9534163" y="5258928"/>
              <a:ext cx="454159" cy="492648"/>
            </a:xfrm>
            <a:prstGeom prst="line">
              <a:avLst/>
            </a:prstGeom>
            <a:solidFill>
              <a:schemeClr val="accent2"/>
            </a:solidFill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/>
            <p:cNvCxnSpPr>
              <a:stCxn id="43" idx="0"/>
            </p:cNvCxnSpPr>
            <p:nvPr/>
          </p:nvCxnSpPr>
          <p:spPr>
            <a:xfrm flipH="1" flipV="1">
              <a:off x="9467627" y="3258770"/>
              <a:ext cx="698201" cy="474219"/>
            </a:xfrm>
            <a:prstGeom prst="line">
              <a:avLst/>
            </a:prstGeom>
            <a:solidFill>
              <a:schemeClr val="accent2"/>
            </a:solidFill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그룹 84"/>
            <p:cNvGrpSpPr/>
            <p:nvPr/>
          </p:nvGrpSpPr>
          <p:grpSpPr>
            <a:xfrm>
              <a:off x="2651865" y="2403828"/>
              <a:ext cx="363358" cy="363358"/>
              <a:chOff x="3716401" y="3642407"/>
              <a:chExt cx="363358" cy="363358"/>
            </a:xfrm>
          </p:grpSpPr>
          <p:sp>
            <p:nvSpPr>
              <p:cNvPr id="86" name="타원 85"/>
              <p:cNvSpPr/>
              <p:nvPr/>
            </p:nvSpPr>
            <p:spPr>
              <a:xfrm>
                <a:off x="3716401" y="3642407"/>
                <a:ext cx="363358" cy="363358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/>
              <p:cNvSpPr/>
              <p:nvPr/>
            </p:nvSpPr>
            <p:spPr>
              <a:xfrm>
                <a:off x="3774998" y="3701004"/>
                <a:ext cx="246165" cy="246165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26" name="직선 연결선 25"/>
            <p:cNvCxnSpPr>
              <a:stCxn id="42" idx="1"/>
            </p:cNvCxnSpPr>
            <p:nvPr/>
          </p:nvCxnSpPr>
          <p:spPr>
            <a:xfrm flipH="1">
              <a:off x="8545828" y="1701152"/>
              <a:ext cx="360000" cy="356249"/>
            </a:xfrm>
            <a:prstGeom prst="line">
              <a:avLst/>
            </a:prstGeom>
            <a:solidFill>
              <a:schemeClr val="accent2"/>
            </a:solidFill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itle 13"/>
          <p:cNvSpPr txBox="1">
            <a:spLocks/>
          </p:cNvSpPr>
          <p:nvPr/>
        </p:nvSpPr>
        <p:spPr>
          <a:xfrm>
            <a:off x="1981200" y="178928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en-US" altLang="ja-JP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UI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紹介</a:t>
            </a:r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7391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-28102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8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14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sp>
        <p:nvSpPr>
          <p:cNvPr id="60" name="Title 13"/>
          <p:cNvSpPr txBox="1">
            <a:spLocks/>
          </p:cNvSpPr>
          <p:nvPr/>
        </p:nvSpPr>
        <p:spPr>
          <a:xfrm>
            <a:off x="3716401" y="1162372"/>
            <a:ext cx="4759199" cy="3630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ja-JP" altLang="ko-KR" sz="2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座席選択</a:t>
            </a:r>
            <a:endParaRPr lang="en-US" altLang="ja-JP" sz="2600" b="1" dirty="0">
              <a:solidFill>
                <a:srgbClr val="002060"/>
              </a:solidFill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787908" y="1707787"/>
            <a:ext cx="11254619" cy="4320000"/>
            <a:chOff x="787908" y="1707787"/>
            <a:chExt cx="11254619" cy="4320000"/>
          </a:xfrm>
        </p:grpSpPr>
        <p:pic>
          <p:nvPicPr>
            <p:cNvPr id="63" name="그림 62"/>
            <p:cNvPicPr preferRelativeResize="0">
              <a:picLocks/>
            </p:cNvPicPr>
            <p:nvPr/>
          </p:nvPicPr>
          <p:blipFill rotWithShape="1">
            <a:blip r:embed="rId3"/>
            <a:srcRect l="1404" t="4820" r="676" b="1732"/>
            <a:stretch/>
          </p:blipFill>
          <p:spPr>
            <a:xfrm>
              <a:off x="1236000" y="1707787"/>
              <a:ext cx="9720000" cy="4320000"/>
            </a:xfrm>
            <a:prstGeom prst="rect">
              <a:avLst/>
            </a:prstGeom>
          </p:spPr>
        </p:pic>
        <p:sp>
          <p:nvSpPr>
            <p:cNvPr id="47" name="TextBox 46"/>
            <p:cNvSpPr txBox="1"/>
            <p:nvPr/>
          </p:nvSpPr>
          <p:spPr>
            <a:xfrm>
              <a:off x="787908" y="2117017"/>
              <a:ext cx="4500000" cy="3600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</a:rPr>
                <a:t>1. </a:t>
              </a:r>
              <a:r>
                <a:rPr lang="ja-JP" altLang="ko-KR" dirty="0">
                  <a:solidFill>
                    <a:schemeClr val="bg1"/>
                  </a:solidFill>
                </a:rPr>
                <a:t>座望む座席を人数に合わせて選択します</a:t>
              </a:r>
              <a:r>
                <a:rPr lang="ja-JP" altLang="en-US" dirty="0">
                  <a:solidFill>
                    <a:schemeClr val="bg1"/>
                  </a:solidFill>
                </a:rPr>
                <a:t>。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162527" y="3636433"/>
              <a:ext cx="2880000" cy="36000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schemeClr val="bg1"/>
                  </a:solidFill>
                </a:rPr>
                <a:t>2. </a:t>
              </a:r>
              <a:r>
                <a:rPr lang="ja-JP" altLang="ko-KR" dirty="0">
                  <a:solidFill>
                    <a:schemeClr val="bg1"/>
                  </a:solidFill>
                </a:rPr>
                <a:t>決済ページで行きます</a:t>
              </a:r>
              <a:r>
                <a:rPr lang="ja-JP" altLang="en-US" dirty="0">
                  <a:solidFill>
                    <a:schemeClr val="bg1"/>
                  </a:solidFill>
                </a:rPr>
                <a:t>。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126822" y="5602299"/>
              <a:ext cx="2880000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ko-KR" dirty="0">
                  <a:solidFill>
                    <a:schemeClr val="bg1"/>
                  </a:solidFill>
                </a:rPr>
                <a:t>座席選択をリセットします</a:t>
              </a:r>
              <a:r>
                <a:rPr lang="ja-JP" altLang="en-US" dirty="0">
                  <a:solidFill>
                    <a:schemeClr val="bg1"/>
                  </a:solidFill>
                </a:rPr>
                <a:t>。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직선 연결선 61"/>
            <p:cNvCxnSpPr>
              <a:stCxn id="47" idx="2"/>
              <a:endCxn id="66" idx="1"/>
            </p:cNvCxnSpPr>
            <p:nvPr/>
          </p:nvCxnSpPr>
          <p:spPr>
            <a:xfrm>
              <a:off x="3037908" y="2477017"/>
              <a:ext cx="773140" cy="1260037"/>
            </a:xfrm>
            <a:prstGeom prst="line">
              <a:avLst/>
            </a:prstGeom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그룹 9"/>
            <p:cNvGrpSpPr/>
            <p:nvPr/>
          </p:nvGrpSpPr>
          <p:grpSpPr>
            <a:xfrm>
              <a:off x="3716401" y="3642407"/>
              <a:ext cx="363358" cy="363358"/>
              <a:chOff x="3716401" y="3642407"/>
              <a:chExt cx="363358" cy="363358"/>
            </a:xfrm>
          </p:grpSpPr>
          <p:sp>
            <p:nvSpPr>
              <p:cNvPr id="65" name="타원 64"/>
              <p:cNvSpPr/>
              <p:nvPr/>
            </p:nvSpPr>
            <p:spPr>
              <a:xfrm>
                <a:off x="3716401" y="3642407"/>
                <a:ext cx="363358" cy="363358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65"/>
              <p:cNvSpPr/>
              <p:nvPr/>
            </p:nvSpPr>
            <p:spPr>
              <a:xfrm>
                <a:off x="3774998" y="3701004"/>
                <a:ext cx="246165" cy="246165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67" name="직선 연결선 66"/>
            <p:cNvCxnSpPr>
              <a:stCxn id="58" idx="3"/>
            </p:cNvCxnSpPr>
            <p:nvPr/>
          </p:nvCxnSpPr>
          <p:spPr>
            <a:xfrm flipV="1">
              <a:off x="8006822" y="5769864"/>
              <a:ext cx="1045738" cy="17101"/>
            </a:xfrm>
            <a:prstGeom prst="line">
              <a:avLst/>
            </a:prstGeom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/>
            <p:cNvCxnSpPr>
              <a:stCxn id="54" idx="2"/>
            </p:cNvCxnSpPr>
            <p:nvPr/>
          </p:nvCxnSpPr>
          <p:spPr>
            <a:xfrm flipH="1">
              <a:off x="10299852" y="3996433"/>
              <a:ext cx="302675" cy="1773431"/>
            </a:xfrm>
            <a:prstGeom prst="line">
              <a:avLst/>
            </a:prstGeom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en-US" altLang="ja-JP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UI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紹介</a:t>
            </a:r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0301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10633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001" y="1707787"/>
            <a:ext cx="9720000" cy="4320000"/>
          </a:xfrm>
          <a:prstGeom prst="rect">
            <a:avLst/>
          </a:prstGeom>
        </p:spPr>
      </p:pic>
      <p:pic>
        <p:nvPicPr>
          <p:cNvPr id="73" name="그림 7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8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15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4308213" y="5490181"/>
            <a:ext cx="3600000" cy="36933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3. </a:t>
            </a:r>
            <a:r>
              <a:rPr lang="ja-JP" altLang="ko-KR" dirty="0">
                <a:solidFill>
                  <a:schemeClr val="bg1"/>
                </a:solidFill>
              </a:rPr>
              <a:t>決済を選択した後、予約します</a:t>
            </a:r>
            <a:r>
              <a:rPr lang="ja-JP" altLang="en-US" dirty="0">
                <a:solidFill>
                  <a:schemeClr val="bg1"/>
                </a:solidFill>
              </a:rPr>
              <a:t>。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117503" y="1728183"/>
            <a:ext cx="2880000" cy="36933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2. </a:t>
            </a:r>
            <a:r>
              <a:rPr lang="ja-JP" altLang="ko-KR" dirty="0">
                <a:solidFill>
                  <a:schemeClr val="bg1"/>
                </a:solidFill>
              </a:rPr>
              <a:t>決済方法を選択します</a:t>
            </a:r>
            <a:r>
              <a:rPr lang="ja-JP" altLang="en-US" dirty="0">
                <a:solidFill>
                  <a:schemeClr val="bg1"/>
                </a:solidFill>
              </a:rPr>
              <a:t>。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777553" y="3566239"/>
            <a:ext cx="2880000" cy="36933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4. </a:t>
            </a:r>
            <a:r>
              <a:rPr lang="ja-JP" altLang="ko-KR" dirty="0">
                <a:solidFill>
                  <a:schemeClr val="bg1"/>
                </a:solidFill>
              </a:rPr>
              <a:t>金額が表示されます</a:t>
            </a:r>
            <a:r>
              <a:rPr lang="ja-JP" altLang="en-US" dirty="0">
                <a:solidFill>
                  <a:schemeClr val="bg1"/>
                </a:solidFill>
              </a:rPr>
              <a:t>。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818818" y="1720501"/>
            <a:ext cx="2880000" cy="3600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1. </a:t>
            </a:r>
            <a:r>
              <a:rPr lang="ja-JP" altLang="ko-KR" dirty="0">
                <a:solidFill>
                  <a:schemeClr val="bg1"/>
                </a:solidFill>
              </a:rPr>
              <a:t>予約情報を表示されます</a:t>
            </a:r>
            <a:r>
              <a:rPr lang="ja-JP" altLang="en-US" dirty="0">
                <a:solidFill>
                  <a:schemeClr val="bg1"/>
                </a:solidFill>
              </a:rPr>
              <a:t>。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63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en-US" altLang="ja-JP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UI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紹介</a:t>
            </a:r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 </a:t>
            </a:r>
          </a:p>
        </p:txBody>
      </p:sp>
      <p:sp>
        <p:nvSpPr>
          <p:cNvPr id="64" name="Title 13"/>
          <p:cNvSpPr txBox="1">
            <a:spLocks/>
          </p:cNvSpPr>
          <p:nvPr/>
        </p:nvSpPr>
        <p:spPr>
          <a:xfrm>
            <a:off x="3716401" y="1162372"/>
            <a:ext cx="4759199" cy="3630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ja-JP" altLang="ko-KR" sz="2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決済する</a:t>
            </a:r>
            <a:endParaRPr lang="en-US" altLang="ja-JP" sz="2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cxnSp>
        <p:nvCxnSpPr>
          <p:cNvPr id="65" name="직선 연결선 64"/>
          <p:cNvCxnSpPr>
            <a:endCxn id="68" idx="7"/>
          </p:cNvCxnSpPr>
          <p:nvPr/>
        </p:nvCxnSpPr>
        <p:spPr>
          <a:xfrm flipH="1">
            <a:off x="8228759" y="2023495"/>
            <a:ext cx="402860" cy="481953"/>
          </a:xfrm>
          <a:prstGeom prst="line">
            <a:avLst/>
          </a:prstGeom>
          <a:solidFill>
            <a:schemeClr val="accent2"/>
          </a:solidFill>
          <a:ln w="19050">
            <a:solidFill>
              <a:schemeClr val="accent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그룹 65"/>
          <p:cNvGrpSpPr/>
          <p:nvPr/>
        </p:nvGrpSpPr>
        <p:grpSpPr>
          <a:xfrm>
            <a:off x="7960047" y="2410801"/>
            <a:ext cx="363358" cy="363358"/>
            <a:chOff x="3716401" y="3642407"/>
            <a:chExt cx="363358" cy="363358"/>
          </a:xfrm>
        </p:grpSpPr>
        <p:sp>
          <p:nvSpPr>
            <p:cNvPr id="67" name="타원 66"/>
            <p:cNvSpPr/>
            <p:nvPr/>
          </p:nvSpPr>
          <p:spPr>
            <a:xfrm>
              <a:off x="3716401" y="3642407"/>
              <a:ext cx="363358" cy="363358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 67"/>
            <p:cNvSpPr/>
            <p:nvPr/>
          </p:nvSpPr>
          <p:spPr>
            <a:xfrm>
              <a:off x="3774998" y="3701004"/>
              <a:ext cx="246165" cy="246165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9" name="모서리가 둥근 직사각형 68"/>
          <p:cNvSpPr/>
          <p:nvPr/>
        </p:nvSpPr>
        <p:spPr>
          <a:xfrm>
            <a:off x="4893497" y="2144208"/>
            <a:ext cx="2520000" cy="3028843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0" name="직선 연결선 69"/>
          <p:cNvCxnSpPr>
            <a:stCxn id="48" idx="2"/>
          </p:cNvCxnSpPr>
          <p:nvPr/>
        </p:nvCxnSpPr>
        <p:spPr>
          <a:xfrm>
            <a:off x="3557503" y="2097515"/>
            <a:ext cx="1310290" cy="863700"/>
          </a:xfrm>
          <a:prstGeom prst="line">
            <a:avLst/>
          </a:prstGeom>
          <a:solidFill>
            <a:schemeClr val="accent2"/>
          </a:solidFill>
          <a:ln w="19050">
            <a:solidFill>
              <a:schemeClr val="accent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모서리가 둥근 직사각형 70"/>
          <p:cNvSpPr/>
          <p:nvPr/>
        </p:nvSpPr>
        <p:spPr>
          <a:xfrm>
            <a:off x="9340507" y="5463679"/>
            <a:ext cx="1440000" cy="540000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4" name="직선 연결선 73"/>
          <p:cNvCxnSpPr>
            <a:stCxn id="27" idx="3"/>
            <a:endCxn id="71" idx="0"/>
          </p:cNvCxnSpPr>
          <p:nvPr/>
        </p:nvCxnSpPr>
        <p:spPr>
          <a:xfrm flipH="1">
            <a:off x="10060507" y="3867787"/>
            <a:ext cx="895494" cy="1595892"/>
          </a:xfrm>
          <a:prstGeom prst="line">
            <a:avLst/>
          </a:prstGeom>
          <a:solidFill>
            <a:schemeClr val="accent2"/>
          </a:solidFill>
          <a:ln w="19050">
            <a:solidFill>
              <a:schemeClr val="accent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/>
          <p:cNvCxnSpPr/>
          <p:nvPr/>
        </p:nvCxnSpPr>
        <p:spPr>
          <a:xfrm flipV="1">
            <a:off x="7162800" y="4867464"/>
            <a:ext cx="1433626" cy="742008"/>
          </a:xfrm>
          <a:prstGeom prst="line">
            <a:avLst/>
          </a:prstGeom>
          <a:solidFill>
            <a:schemeClr val="accent2"/>
          </a:solidFill>
          <a:ln w="19050">
            <a:solidFill>
              <a:schemeClr val="accent2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638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10633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9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6. </a:t>
            </a:r>
            <a:r>
              <a:rPr lang="ja-JP" altLang="ko-KR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実演</a:t>
            </a:r>
            <a:endParaRPr lang="ko-KR" altLang="en-US" sz="5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70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48024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16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pic>
        <p:nvPicPr>
          <p:cNvPr id="10" name="그림 9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" y="1262810"/>
            <a:ext cx="12177828" cy="487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86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-5993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213103" y="1680240"/>
            <a:ext cx="9742897" cy="216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2" name="그룹 1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70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48027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17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435490" y="2347740"/>
            <a:ext cx="90270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SzPct val="50000"/>
              <a:buFont typeface="Arial" panose="020B0604020202020204" pitchFamily="34" charset="0"/>
              <a:buChar char="•"/>
            </a:pPr>
            <a:r>
              <a:rPr lang="en-US" altLang="ko-KR" sz="2000" dirty="0"/>
              <a:t>	</a:t>
            </a:r>
            <a:r>
              <a:rPr lang="ko-KR" altLang="ko-KR" sz="2400" dirty="0" err="1">
                <a:latin typeface="MS Mincho" panose="02020609040205080304" pitchFamily="49" charset="-128"/>
              </a:rPr>
              <a:t>年齢</a:t>
            </a:r>
            <a:r>
              <a:rPr lang="ja-JP" altLang="ko-KR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による</a:t>
            </a:r>
            <a:r>
              <a:rPr lang="ko-KR" altLang="ko-KR" sz="2400" dirty="0">
                <a:latin typeface="MS Mincho" panose="02020609040205080304" pitchFamily="49" charset="-128"/>
              </a:rPr>
              <a:t>観覧可能可否</a:t>
            </a:r>
            <a:r>
              <a:rPr lang="ja-JP" altLang="ko-KR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の自動</a:t>
            </a:r>
            <a:r>
              <a:rPr lang="ko-KR" altLang="ko-KR" sz="2400" dirty="0">
                <a:latin typeface="MS Mincho" panose="02020609040205080304" pitchFamily="49" charset="-128"/>
              </a:rPr>
              <a:t>確認</a:t>
            </a:r>
            <a:endParaRPr lang="en-US" altLang="ko-KR" sz="2400" dirty="0">
              <a:latin typeface="MS Mincho" panose="02020609040205080304" pitchFamily="49" charset="-128"/>
              <a:ea typeface="MS Mincho" panose="02020609040205080304" pitchFamily="49" charset="-128"/>
            </a:endParaRPr>
          </a:p>
          <a:p>
            <a:pPr marL="914400" lvl="1" indent="-457200">
              <a:buSzPct val="50000"/>
              <a:buFont typeface="Arial" panose="020B0604020202020204" pitchFamily="34" charset="0"/>
              <a:buChar char="•"/>
            </a:pPr>
            <a:r>
              <a:rPr lang="ko-KR" altLang="ko-KR" sz="2400" dirty="0">
                <a:latin typeface="MS Mincho" panose="02020609040205080304" pitchFamily="49" charset="-128"/>
              </a:rPr>
              <a:t>映画</a:t>
            </a:r>
            <a:r>
              <a:rPr lang="ja-JP" altLang="ko-KR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の</a:t>
            </a:r>
            <a:r>
              <a:rPr lang="ko-KR" altLang="ko-KR" sz="2400" dirty="0">
                <a:latin typeface="MS Mincho" panose="02020609040205080304" pitchFamily="49" charset="-128"/>
              </a:rPr>
              <a:t>鑑賞評</a:t>
            </a:r>
            <a:r>
              <a:rPr lang="ja-JP" altLang="ko-KR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の</a:t>
            </a:r>
            <a:r>
              <a:rPr lang="ko-KR" altLang="ko-KR" sz="2400" dirty="0">
                <a:latin typeface="MS Mincho" panose="02020609040205080304" pitchFamily="49" charset="-128"/>
              </a:rPr>
              <a:t>掲示板</a:t>
            </a:r>
            <a:endParaRPr lang="en-US" altLang="ko-KR" sz="2400" dirty="0">
              <a:latin typeface="MS Mincho" panose="02020609040205080304" pitchFamily="49" charset="-128"/>
              <a:ea typeface="MS Mincho" panose="02020609040205080304" pitchFamily="49" charset="-128"/>
            </a:endParaRPr>
          </a:p>
          <a:p>
            <a:pPr marL="914400" lvl="1" indent="-457200">
              <a:buSzPct val="50000"/>
              <a:buFont typeface="Arial" panose="020B0604020202020204" pitchFamily="34" charset="0"/>
              <a:buChar char="•"/>
            </a:pPr>
            <a:r>
              <a:rPr lang="ko-KR" altLang="ko-KR" sz="2400" dirty="0">
                <a:latin typeface="MS Mincho" panose="02020609040205080304" pitchFamily="49" charset="-128"/>
              </a:rPr>
              <a:t>経営</a:t>
            </a:r>
            <a:r>
              <a:rPr lang="ja-JP" altLang="ko-KR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のデータを</a:t>
            </a:r>
            <a:r>
              <a:rPr lang="ko-KR" altLang="ko-KR" sz="2400" dirty="0">
                <a:latin typeface="MS Mincho" panose="02020609040205080304" pitchFamily="49" charset="-128"/>
              </a:rPr>
              <a:t>提供</a:t>
            </a:r>
            <a:endParaRPr lang="en-US" altLang="ja-JP" sz="2400" dirty="0">
              <a:latin typeface="MS Mincho" panose="02020609040205080304" pitchFamily="49" charset="-128"/>
              <a:ea typeface="MS Mincho" panose="02020609040205080304" pitchFamily="49" charset="-128"/>
            </a:endParaRPr>
          </a:p>
        </p:txBody>
      </p:sp>
      <p:sp>
        <p:nvSpPr>
          <p:cNvPr id="9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7. </a:t>
            </a:r>
            <a:r>
              <a:rPr lang="ja-JP" altLang="en-US" sz="5400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改善点</a:t>
            </a:r>
            <a:r>
              <a:rPr lang="en-US" altLang="ja-JP" sz="5400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/</a:t>
            </a:r>
            <a:r>
              <a:rPr lang="ja-JP" altLang="ko-KR" sz="5400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感じたこと</a:t>
            </a:r>
            <a:endParaRPr lang="en-US" altLang="ja-JP" sz="5400" b="1" dirty="0"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213103" y="4005080"/>
            <a:ext cx="9742897" cy="216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417624" y="1704240"/>
            <a:ext cx="192552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66666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01. </a:t>
            </a:r>
            <a:r>
              <a:rPr lang="ja-JP" altLang="en-US" sz="3000" dirty="0">
                <a:solidFill>
                  <a:srgbClr val="666666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改善点</a:t>
            </a:r>
            <a:endParaRPr lang="en-US" altLang="ja-JP" sz="3000" dirty="0">
              <a:solidFill>
                <a:srgbClr val="666666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417624" y="4009200"/>
            <a:ext cx="240642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66666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02. </a:t>
            </a:r>
            <a:r>
              <a:rPr lang="ja-JP" altLang="ko-KR" sz="3000" dirty="0">
                <a:solidFill>
                  <a:srgbClr val="666666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感じたこと</a:t>
            </a:r>
            <a:endParaRPr lang="en-US" altLang="ja-JP" sz="3000" dirty="0">
              <a:solidFill>
                <a:srgbClr val="666666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35490" y="4570228"/>
            <a:ext cx="94485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SzPct val="50000"/>
              <a:buFont typeface="Arial" panose="020B0604020202020204" pitchFamily="34" charset="0"/>
              <a:buChar char="•"/>
            </a:pPr>
            <a:r>
              <a:rPr lang="ja-JP" altLang="ko-KR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授業で学んだことを活用し、全般的には満足</a:t>
            </a:r>
            <a:endParaRPr lang="en-US" altLang="ja-JP" sz="2400" dirty="0">
              <a:latin typeface="MS Mincho" panose="02020609040205080304" pitchFamily="49" charset="-128"/>
              <a:ea typeface="MS Mincho" panose="02020609040205080304" pitchFamily="49" charset="-128"/>
            </a:endParaRPr>
          </a:p>
          <a:p>
            <a:pPr marL="800100" lvl="1" indent="-342900">
              <a:buSzPct val="50000"/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 </a:t>
            </a:r>
            <a:r>
              <a:rPr lang="ja-JP" altLang="ko-KR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図書管理システムを参考したが、難しい</a:t>
            </a:r>
            <a:endParaRPr lang="en-US" altLang="ja-JP" sz="2400" dirty="0">
              <a:latin typeface="MS Mincho" panose="02020609040205080304" pitchFamily="49" charset="-128"/>
              <a:ea typeface="MS Mincho" panose="02020609040205080304" pitchFamily="49" charset="-128"/>
            </a:endParaRPr>
          </a:p>
          <a:p>
            <a:pPr marL="800100" lvl="1" indent="-342900">
              <a:buSzPct val="50000"/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 </a:t>
            </a:r>
            <a:r>
              <a:rPr lang="ja-JP" altLang="ko-KR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もっといいプログラムやデザインを出来なかったこと</a:t>
            </a:r>
            <a:endParaRPr lang="en-US" altLang="ja-JP" sz="2400" dirty="0">
              <a:latin typeface="MS Mincho" panose="02020609040205080304" pitchFamily="49" charset="-128"/>
              <a:ea typeface="MS Mincho" panose="02020609040205080304" pitchFamily="49" charset="-128"/>
            </a:endParaRPr>
          </a:p>
          <a:p>
            <a:pPr marL="800100" lvl="1" indent="-342900">
              <a:buSzPct val="50000"/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 </a:t>
            </a:r>
            <a:r>
              <a:rPr lang="ja-JP" altLang="ko-KR" sz="2400" dirty="0">
                <a:latin typeface="MS Mincho" panose="02020609040205080304" pitchFamily="49" charset="-128"/>
                <a:ea typeface="MS Mincho" panose="02020609040205080304" pitchFamily="49" charset="-128"/>
              </a:rPr>
              <a:t>デバッギングも大切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82647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9838" y="134183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6" r="13123"/>
          <a:stretch/>
        </p:blipFill>
        <p:spPr>
          <a:xfrm>
            <a:off x="2887588" y="980728"/>
            <a:ext cx="6343650" cy="3456384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5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648027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18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3006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70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48029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01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sp>
        <p:nvSpPr>
          <p:cNvPr id="72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 PGothic" panose="020B0600070205080204" pitchFamily="34" charset="-128"/>
                <a:ea typeface="HY견고딕" panose="02030600000101010101" pitchFamily="18" charset="-127"/>
              </a:rPr>
              <a:t>目次</a:t>
            </a:r>
            <a:endParaRPr lang="en-US" altLang="ja-JP"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91" name="그림 9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3" name="그룹 2"/>
          <p:cNvGrpSpPr/>
          <p:nvPr/>
        </p:nvGrpSpPr>
        <p:grpSpPr>
          <a:xfrm>
            <a:off x="-5316" y="1242092"/>
            <a:ext cx="12202633" cy="4650352"/>
            <a:chOff x="-5316" y="1242092"/>
            <a:chExt cx="12202633" cy="4650352"/>
          </a:xfrm>
        </p:grpSpPr>
        <p:cxnSp>
          <p:nvCxnSpPr>
            <p:cNvPr id="87" name="직선 연결선 86"/>
            <p:cNvCxnSpPr/>
            <p:nvPr/>
          </p:nvCxnSpPr>
          <p:spPr>
            <a:xfrm>
              <a:off x="-5316" y="1242092"/>
              <a:ext cx="12202633" cy="21269"/>
            </a:xfrm>
            <a:prstGeom prst="line">
              <a:avLst/>
            </a:prstGeom>
            <a:ln w="762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>
              <a:stCxn id="74" idx="4"/>
              <a:endCxn id="73" idx="0"/>
            </p:cNvCxnSpPr>
            <p:nvPr/>
          </p:nvCxnSpPr>
          <p:spPr>
            <a:xfrm flipH="1">
              <a:off x="6068830" y="2451200"/>
              <a:ext cx="2908" cy="3172282"/>
            </a:xfrm>
            <a:prstGeom prst="line">
              <a:avLst/>
            </a:prstGeom>
            <a:ln w="19050" cap="rnd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6069215" y="3071830"/>
              <a:ext cx="1316334" cy="0"/>
            </a:xfrm>
            <a:prstGeom prst="line">
              <a:avLst/>
            </a:prstGeom>
            <a:ln w="19050">
              <a:solidFill>
                <a:srgbClr val="00206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/>
            <p:nvPr/>
          </p:nvCxnSpPr>
          <p:spPr>
            <a:xfrm flipH="1">
              <a:off x="4752881" y="3572011"/>
              <a:ext cx="1316334" cy="0"/>
            </a:xfrm>
            <a:prstGeom prst="line">
              <a:avLst/>
            </a:prstGeom>
            <a:ln w="19050">
              <a:solidFill>
                <a:srgbClr val="00206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그룹 7"/>
            <p:cNvGrpSpPr/>
            <p:nvPr/>
          </p:nvGrpSpPr>
          <p:grpSpPr>
            <a:xfrm>
              <a:off x="7614623" y="2908351"/>
              <a:ext cx="1262720" cy="400110"/>
              <a:chOff x="6244965" y="2652319"/>
              <a:chExt cx="1262720" cy="400110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290685" y="2652319"/>
                <a:ext cx="12170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ko-KR" sz="20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開発目的</a:t>
                </a:r>
                <a:endParaRPr lang="en-US" altLang="ja-JP" sz="20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  <p:cxnSp>
            <p:nvCxnSpPr>
              <p:cNvPr id="49" name="직선 연결선 48"/>
              <p:cNvCxnSpPr/>
              <p:nvPr/>
            </p:nvCxnSpPr>
            <p:spPr>
              <a:xfrm>
                <a:off x="6244965" y="2672164"/>
                <a:ext cx="0" cy="320117"/>
              </a:xfrm>
              <a:prstGeom prst="line">
                <a:avLst/>
              </a:prstGeom>
              <a:ln w="730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>
              <a:off x="2883765" y="3419721"/>
              <a:ext cx="1766288" cy="400110"/>
              <a:chOff x="2141933" y="3193988"/>
              <a:chExt cx="1766288" cy="400110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2175054" y="3193988"/>
                <a:ext cx="173316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ko-KR" sz="20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スケジュール</a:t>
                </a:r>
                <a:endParaRPr lang="en-US" altLang="ja-JP" sz="20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  <p:cxnSp>
            <p:nvCxnSpPr>
              <p:cNvPr id="50" name="직선 연결선 49"/>
              <p:cNvCxnSpPr/>
              <p:nvPr/>
            </p:nvCxnSpPr>
            <p:spPr>
              <a:xfrm>
                <a:off x="2141933" y="3193988"/>
                <a:ext cx="0" cy="369334"/>
              </a:xfrm>
              <a:prstGeom prst="line">
                <a:avLst/>
              </a:prstGeom>
              <a:ln w="7302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1" name="직선 연결선 50"/>
            <p:cNvCxnSpPr/>
            <p:nvPr/>
          </p:nvCxnSpPr>
          <p:spPr>
            <a:xfrm>
              <a:off x="6069215" y="3855491"/>
              <a:ext cx="1316334" cy="0"/>
            </a:xfrm>
            <a:prstGeom prst="line">
              <a:avLst/>
            </a:prstGeom>
            <a:ln w="19050">
              <a:solidFill>
                <a:srgbClr val="00206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>
              <a:off x="6063526" y="4988487"/>
              <a:ext cx="1316334" cy="0"/>
            </a:xfrm>
            <a:prstGeom prst="line">
              <a:avLst/>
            </a:prstGeom>
            <a:ln w="19050">
              <a:solidFill>
                <a:srgbClr val="00206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그룹 5"/>
            <p:cNvGrpSpPr/>
            <p:nvPr/>
          </p:nvGrpSpPr>
          <p:grpSpPr>
            <a:xfrm>
              <a:off x="2433740" y="4260713"/>
              <a:ext cx="1954382" cy="1067077"/>
              <a:chOff x="6239275" y="4791944"/>
              <a:chExt cx="1954382" cy="1067077"/>
            </a:xfrm>
          </p:grpSpPr>
          <p:sp>
            <p:nvSpPr>
              <p:cNvPr id="58" name="TextBox 57"/>
              <p:cNvSpPr txBox="1"/>
              <p:nvPr/>
            </p:nvSpPr>
            <p:spPr>
              <a:xfrm>
                <a:off x="6275852" y="4791944"/>
                <a:ext cx="12170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20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主要機能</a:t>
                </a:r>
                <a:endParaRPr lang="en-US" altLang="ko-KR" sz="2000" b="1" spc="-150" dirty="0">
                  <a:latin typeface="MS Mincho" panose="02020609040205080304" pitchFamily="49" charset="-128"/>
                  <a:ea typeface="MS Mincho" panose="02020609040205080304" pitchFamily="49" charset="-128"/>
                  <a:cs typeface="조선일보명조" panose="02030304000000000000" pitchFamily="18" charset="-127"/>
                </a:endParaRPr>
              </a:p>
            </p:txBody>
          </p:sp>
          <p:cxnSp>
            <p:nvCxnSpPr>
              <p:cNvPr id="59" name="직선 연결선 58"/>
              <p:cNvCxnSpPr/>
              <p:nvPr/>
            </p:nvCxnSpPr>
            <p:spPr>
              <a:xfrm>
                <a:off x="6239276" y="4811789"/>
                <a:ext cx="0" cy="320117"/>
              </a:xfrm>
              <a:prstGeom prst="line">
                <a:avLst/>
              </a:prstGeom>
              <a:ln w="73025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/>
              <p:cNvSpPr txBox="1"/>
              <p:nvPr/>
            </p:nvSpPr>
            <p:spPr>
              <a:xfrm>
                <a:off x="6275183" y="5274246"/>
                <a:ext cx="155844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 spc="-150" dirty="0">
                    <a:latin typeface="MS Mincho" panose="02020609040205080304" pitchFamily="49" charset="-128"/>
                    <a:ea typeface="MS Mincho" panose="02020609040205080304" pitchFamily="49" charset="-128"/>
                    <a:cs typeface="조선일보명조" panose="02030304000000000000" pitchFamily="18" charset="-127"/>
                  </a:rPr>
                  <a:t>5.1 </a:t>
                </a:r>
                <a:r>
                  <a:rPr lang="ja-JP" altLang="ko-KR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コード紹介</a:t>
                </a:r>
                <a:endParaRPr lang="en-US" altLang="ja-JP" sz="16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  <a:p>
                <a:r>
                  <a:rPr lang="en-US" altLang="ko-KR" sz="1600" b="1" spc="-150" dirty="0">
                    <a:latin typeface="MS Mincho" panose="02020609040205080304" pitchFamily="49" charset="-128"/>
                    <a:ea typeface="MS Mincho" panose="02020609040205080304" pitchFamily="49" charset="-128"/>
                    <a:cs typeface="조선일보명조" panose="02030304000000000000" pitchFamily="18" charset="-127"/>
                  </a:rPr>
                  <a:t>5.2 </a:t>
                </a:r>
                <a:r>
                  <a:rPr lang="ja-JP" altLang="ko-KR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UI紹介</a:t>
                </a:r>
                <a:endParaRPr lang="en-US" altLang="ja-JP" sz="16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  <p:cxnSp>
            <p:nvCxnSpPr>
              <p:cNvPr id="61" name="직선 연결선 60"/>
              <p:cNvCxnSpPr/>
              <p:nvPr/>
            </p:nvCxnSpPr>
            <p:spPr>
              <a:xfrm>
                <a:off x="6239275" y="5244876"/>
                <a:ext cx="1954382" cy="0"/>
              </a:xfrm>
              <a:prstGeom prst="line">
                <a:avLst/>
              </a:prstGeom>
              <a:ln>
                <a:solidFill>
                  <a:srgbClr val="D3DFE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2" name="직선 연결선 61"/>
            <p:cNvCxnSpPr/>
            <p:nvPr/>
          </p:nvCxnSpPr>
          <p:spPr>
            <a:xfrm flipH="1">
              <a:off x="6047871" y="5668921"/>
              <a:ext cx="1316334" cy="0"/>
            </a:xfrm>
            <a:prstGeom prst="line">
              <a:avLst/>
            </a:prstGeom>
            <a:ln w="19050">
              <a:solidFill>
                <a:srgbClr val="00206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그룹 3"/>
            <p:cNvGrpSpPr/>
            <p:nvPr/>
          </p:nvGrpSpPr>
          <p:grpSpPr>
            <a:xfrm>
              <a:off x="7614623" y="4810886"/>
              <a:ext cx="748596" cy="400110"/>
              <a:chOff x="7614623" y="5039486"/>
              <a:chExt cx="748596" cy="400110"/>
            </a:xfrm>
          </p:grpSpPr>
          <p:sp>
            <p:nvSpPr>
              <p:cNvPr id="63" name="TextBox 62"/>
              <p:cNvSpPr txBox="1"/>
              <p:nvPr/>
            </p:nvSpPr>
            <p:spPr>
              <a:xfrm>
                <a:off x="7662386" y="5039486"/>
                <a:ext cx="70083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ko-KR" sz="20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実演</a:t>
                </a:r>
                <a:endParaRPr lang="ko-KR" altLang="en-US" sz="2000" b="1" dirty="0">
                  <a:latin typeface="MS Mincho" panose="02020609040205080304" pitchFamily="49" charset="-128"/>
                  <a:ea typeface="HY견고딕" panose="02030600000101010101" pitchFamily="18" charset="-127"/>
                </a:endParaRPr>
              </a:p>
            </p:txBody>
          </p:sp>
          <p:cxnSp>
            <p:nvCxnSpPr>
              <p:cNvPr id="64" name="직선 연결선 63"/>
              <p:cNvCxnSpPr/>
              <p:nvPr/>
            </p:nvCxnSpPr>
            <p:spPr>
              <a:xfrm>
                <a:off x="7614623" y="5039486"/>
                <a:ext cx="0" cy="369334"/>
              </a:xfrm>
              <a:prstGeom prst="line">
                <a:avLst/>
              </a:prstGeom>
              <a:ln w="73025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타원 64"/>
            <p:cNvSpPr/>
            <p:nvPr/>
          </p:nvSpPr>
          <p:spPr>
            <a:xfrm>
              <a:off x="6035492" y="3045642"/>
              <a:ext cx="66675" cy="66675"/>
            </a:xfrm>
            <a:prstGeom prst="ellipse">
              <a:avLst/>
            </a:prstGeom>
            <a:solidFill>
              <a:srgbClr val="28608C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타원 65"/>
            <p:cNvSpPr/>
            <p:nvPr/>
          </p:nvSpPr>
          <p:spPr>
            <a:xfrm>
              <a:off x="6035492" y="3544579"/>
              <a:ext cx="66675" cy="66675"/>
            </a:xfrm>
            <a:prstGeom prst="ellipse">
              <a:avLst/>
            </a:prstGeom>
            <a:solidFill>
              <a:srgbClr val="28608C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/>
            <p:cNvSpPr/>
            <p:nvPr/>
          </p:nvSpPr>
          <p:spPr>
            <a:xfrm>
              <a:off x="6035492" y="5623482"/>
              <a:ext cx="66675" cy="66675"/>
            </a:xfrm>
            <a:prstGeom prst="ellipse">
              <a:avLst/>
            </a:prstGeom>
            <a:solidFill>
              <a:srgbClr val="28608C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  </a:t>
              </a:r>
              <a:endParaRPr lang="ko-KR" altLang="en-US" dirty="0"/>
            </a:p>
          </p:txBody>
        </p:sp>
        <p:sp>
          <p:nvSpPr>
            <p:cNvPr id="74" name="타원 73"/>
            <p:cNvSpPr/>
            <p:nvPr/>
          </p:nvSpPr>
          <p:spPr>
            <a:xfrm>
              <a:off x="5621738" y="1551200"/>
              <a:ext cx="900000" cy="900000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5621738" y="1814266"/>
              <a:ext cx="883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ja-JP" altLang="en-US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MS Mincho" panose="02020609040205080304" pitchFamily="49" charset="-128"/>
                </a:rPr>
                <a:t>ｼネマ</a:t>
              </a:r>
              <a:r>
                <a:rPr lang="en-US" altLang="ja-JP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MS Mincho" panose="02020609040205080304" pitchFamily="49" charset="-128"/>
                </a:rPr>
                <a:t>V</a:t>
              </a:r>
              <a:endParaRPr lang="ko-KR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 Mincho" panose="02020609040205080304" pitchFamily="49" charset="-128"/>
                <a:ea typeface="나눔고딕 ExtraBold" pitchFamily="50" charset="-127"/>
              </a:endParaRPr>
            </a:p>
          </p:txBody>
        </p:sp>
        <p:cxnSp>
          <p:nvCxnSpPr>
            <p:cNvPr id="54" name="직선 연결선 53"/>
            <p:cNvCxnSpPr/>
            <p:nvPr/>
          </p:nvCxnSpPr>
          <p:spPr>
            <a:xfrm flipH="1">
              <a:off x="4724296" y="4486216"/>
              <a:ext cx="1316334" cy="0"/>
            </a:xfrm>
            <a:prstGeom prst="line">
              <a:avLst/>
            </a:prstGeom>
            <a:ln w="19050">
              <a:solidFill>
                <a:srgbClr val="00206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타원 66"/>
            <p:cNvSpPr/>
            <p:nvPr/>
          </p:nvSpPr>
          <p:spPr>
            <a:xfrm>
              <a:off x="6035492" y="3837565"/>
              <a:ext cx="66675" cy="66675"/>
            </a:xfrm>
            <a:prstGeom prst="ellipse">
              <a:avLst/>
            </a:prstGeom>
            <a:solidFill>
              <a:srgbClr val="28608C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 </a:t>
              </a:r>
              <a:endParaRPr lang="ko-KR" altLang="en-US" dirty="0"/>
            </a:p>
          </p:txBody>
        </p:sp>
        <p:sp>
          <p:nvSpPr>
            <p:cNvPr id="68" name="타원 67"/>
            <p:cNvSpPr/>
            <p:nvPr/>
          </p:nvSpPr>
          <p:spPr>
            <a:xfrm>
              <a:off x="6035492" y="4452878"/>
              <a:ext cx="66675" cy="66675"/>
            </a:xfrm>
            <a:prstGeom prst="ellipse">
              <a:avLst/>
            </a:prstGeom>
            <a:solidFill>
              <a:srgbClr val="28608C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 </a:t>
              </a:r>
              <a:endParaRPr lang="ko-KR" altLang="en-US" dirty="0"/>
            </a:p>
          </p:txBody>
        </p:sp>
        <p:sp>
          <p:nvSpPr>
            <p:cNvPr id="69" name="타원 68"/>
            <p:cNvSpPr/>
            <p:nvPr/>
          </p:nvSpPr>
          <p:spPr>
            <a:xfrm>
              <a:off x="6035492" y="4969644"/>
              <a:ext cx="66675" cy="66675"/>
            </a:xfrm>
            <a:prstGeom prst="ellipse">
              <a:avLst/>
            </a:prstGeom>
            <a:solidFill>
              <a:srgbClr val="28608C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  </a:t>
              </a:r>
              <a:endParaRPr lang="ko-KR" altLang="en-US" dirty="0"/>
            </a:p>
          </p:txBody>
        </p:sp>
        <p:grpSp>
          <p:nvGrpSpPr>
            <p:cNvPr id="20" name="그룹 19"/>
            <p:cNvGrpSpPr/>
            <p:nvPr/>
          </p:nvGrpSpPr>
          <p:grpSpPr>
            <a:xfrm>
              <a:off x="7614623" y="3644664"/>
              <a:ext cx="1294982" cy="444474"/>
              <a:chOff x="1502632" y="4349175"/>
              <a:chExt cx="1294982" cy="444474"/>
            </a:xfrm>
          </p:grpSpPr>
          <p:sp>
            <p:nvSpPr>
              <p:cNvPr id="55" name="TextBox 54"/>
              <p:cNvSpPr txBox="1"/>
              <p:nvPr/>
            </p:nvSpPr>
            <p:spPr>
              <a:xfrm>
                <a:off x="1580614" y="4349175"/>
                <a:ext cx="121700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ko-KR" sz="20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開発環境</a:t>
                </a:r>
                <a:endParaRPr lang="ko-KR" altLang="en-US" sz="2000" spc="-15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cxnSp>
            <p:nvCxnSpPr>
              <p:cNvPr id="56" name="직선 연결선 55"/>
              <p:cNvCxnSpPr/>
              <p:nvPr/>
            </p:nvCxnSpPr>
            <p:spPr>
              <a:xfrm>
                <a:off x="1532851" y="4349175"/>
                <a:ext cx="0" cy="369334"/>
              </a:xfrm>
              <a:prstGeom prst="line">
                <a:avLst/>
              </a:prstGeom>
              <a:ln w="730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/>
              <p:nvPr/>
            </p:nvCxnSpPr>
            <p:spPr>
              <a:xfrm>
                <a:off x="1502632" y="4793649"/>
                <a:ext cx="1106557" cy="0"/>
              </a:xfrm>
              <a:prstGeom prst="line">
                <a:avLst/>
              </a:prstGeom>
              <a:ln>
                <a:solidFill>
                  <a:srgbClr val="A1C8E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/>
            <p:cNvGrpSpPr/>
            <p:nvPr/>
          </p:nvGrpSpPr>
          <p:grpSpPr>
            <a:xfrm>
              <a:off x="7614623" y="5492334"/>
              <a:ext cx="2409341" cy="400110"/>
              <a:chOff x="6250655" y="6087884"/>
              <a:chExt cx="2409341" cy="400110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6287231" y="6087884"/>
                <a:ext cx="23727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2000" b="1" dirty="0">
                    <a:solidFill>
                      <a:sysClr val="windowText" lastClr="000000"/>
                    </a:solidFill>
                    <a:latin typeface="MS Mincho" panose="02020609040205080304" pitchFamily="49" charset="-128"/>
                    <a:ea typeface="MS Mincho" panose="02020609040205080304" pitchFamily="49" charset="-128"/>
                  </a:rPr>
                  <a:t>改善点</a:t>
                </a:r>
                <a:r>
                  <a:rPr lang="en-US" altLang="ja-JP" sz="2000" b="1" dirty="0">
                    <a:solidFill>
                      <a:sysClr val="windowText" lastClr="000000"/>
                    </a:solidFill>
                    <a:latin typeface="MS Mincho" panose="02020609040205080304" pitchFamily="49" charset="-128"/>
                    <a:ea typeface="MS Mincho" panose="02020609040205080304" pitchFamily="49" charset="-128"/>
                  </a:rPr>
                  <a:t>/</a:t>
                </a:r>
                <a:r>
                  <a:rPr lang="ja-JP" altLang="ko-KR" sz="20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感じたこと</a:t>
                </a:r>
                <a:endParaRPr lang="en-US" altLang="ja-JP" sz="2000" b="1" dirty="0">
                  <a:latin typeface="MS Mincho" panose="02020609040205080304" pitchFamily="49" charset="-128"/>
                  <a:ea typeface="MS Mincho" panose="02020609040205080304" pitchFamily="49" charset="-128"/>
                  <a:sym typeface="Wingdings" panose="05000000000000000000" pitchFamily="2" charset="2"/>
                </a:endParaRPr>
              </a:p>
            </p:txBody>
          </p:sp>
          <p:cxnSp>
            <p:nvCxnSpPr>
              <p:cNvPr id="80" name="직선 연결선 79"/>
              <p:cNvCxnSpPr/>
              <p:nvPr/>
            </p:nvCxnSpPr>
            <p:spPr>
              <a:xfrm>
                <a:off x="6250655" y="6126017"/>
                <a:ext cx="0" cy="320117"/>
              </a:xfrm>
              <a:prstGeom prst="line">
                <a:avLst/>
              </a:prstGeom>
              <a:ln w="730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2" name="직선 연결선 91"/>
            <p:cNvCxnSpPr/>
            <p:nvPr/>
          </p:nvCxnSpPr>
          <p:spPr>
            <a:xfrm flipH="1">
              <a:off x="4731537" y="2806215"/>
              <a:ext cx="1316334" cy="0"/>
            </a:xfrm>
            <a:prstGeom prst="line">
              <a:avLst/>
            </a:prstGeom>
            <a:ln w="19050">
              <a:solidFill>
                <a:srgbClr val="00206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그룹 15"/>
            <p:cNvGrpSpPr/>
            <p:nvPr/>
          </p:nvGrpSpPr>
          <p:grpSpPr>
            <a:xfrm>
              <a:off x="1463505" y="2578728"/>
              <a:ext cx="3186548" cy="400110"/>
              <a:chOff x="2120589" y="2423116"/>
              <a:chExt cx="3186548" cy="400110"/>
            </a:xfrm>
          </p:grpSpPr>
          <p:sp>
            <p:nvSpPr>
              <p:cNvPr id="106" name="TextBox 105"/>
              <p:cNvSpPr txBox="1"/>
              <p:nvPr/>
            </p:nvSpPr>
            <p:spPr>
              <a:xfrm>
                <a:off x="2153710" y="2423116"/>
                <a:ext cx="31534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ko-KR" sz="20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チームメンバー紹介</a:t>
                </a:r>
                <a:r>
                  <a:rPr lang="en-US" altLang="ja-JP" sz="20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/</a:t>
                </a:r>
                <a:r>
                  <a:rPr lang="ja-JP" altLang="ko-KR" sz="20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役割</a:t>
                </a:r>
                <a:endParaRPr lang="en-US" altLang="ja-JP" sz="2000" b="1" dirty="0">
                  <a:latin typeface="MS Mincho" panose="02020609040205080304" pitchFamily="49" charset="-128"/>
                  <a:ea typeface="MS Mincho" panose="02020609040205080304" pitchFamily="49" charset="-128"/>
                  <a:sym typeface="Wingdings" panose="05000000000000000000" pitchFamily="2" charset="2"/>
                </a:endParaRPr>
              </a:p>
            </p:txBody>
          </p:sp>
          <p:cxnSp>
            <p:nvCxnSpPr>
              <p:cNvPr id="107" name="직선 연결선 106"/>
              <p:cNvCxnSpPr/>
              <p:nvPr/>
            </p:nvCxnSpPr>
            <p:spPr>
              <a:xfrm>
                <a:off x="2120589" y="2423116"/>
                <a:ext cx="0" cy="369334"/>
              </a:xfrm>
              <a:prstGeom prst="line">
                <a:avLst/>
              </a:prstGeom>
              <a:ln w="730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4" name="타원 113"/>
            <p:cNvSpPr/>
            <p:nvPr/>
          </p:nvSpPr>
          <p:spPr>
            <a:xfrm>
              <a:off x="6035492" y="2773707"/>
              <a:ext cx="66675" cy="66675"/>
            </a:xfrm>
            <a:prstGeom prst="ellipse">
              <a:avLst/>
            </a:prstGeom>
            <a:solidFill>
              <a:srgbClr val="28608C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3662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4939822" y="2758664"/>
            <a:ext cx="230063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3600" spc="-300">
                <a:solidFill>
                  <a:srgbClr val="EBD219"/>
                </a:solidFill>
              </a:rPr>
              <a:t>감사합니다</a:t>
            </a:r>
            <a:endParaRPr lang="ko-KR" altLang="en-US" sz="3600" spc="-300" dirty="0">
              <a:solidFill>
                <a:srgbClr val="EBD219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449128" y="3404995"/>
            <a:ext cx="1282018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 YOU -</a:t>
            </a:r>
            <a:endParaRPr lang="ko-KR" altLang="en-US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23" t="-402"/>
          <a:stretch/>
        </p:blipFill>
        <p:spPr>
          <a:xfrm>
            <a:off x="-1" y="-54864"/>
            <a:ext cx="12192001" cy="691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54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직사각형 94"/>
          <p:cNvSpPr/>
          <p:nvPr/>
        </p:nvSpPr>
        <p:spPr>
          <a:xfrm>
            <a:off x="10633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2" name="그룹 1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70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48028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02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210312" y="1245627"/>
            <a:ext cx="11788956" cy="5025113"/>
            <a:chOff x="128582" y="1148150"/>
            <a:chExt cx="12088018" cy="5025113"/>
          </a:xfrm>
        </p:grpSpPr>
        <p:cxnSp>
          <p:nvCxnSpPr>
            <p:cNvPr id="77" name="직선 연결선 76"/>
            <p:cNvCxnSpPr/>
            <p:nvPr/>
          </p:nvCxnSpPr>
          <p:spPr>
            <a:xfrm>
              <a:off x="3315300" y="5791219"/>
              <a:ext cx="5149537" cy="4032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 110"/>
            <p:cNvCxnSpPr/>
            <p:nvPr/>
          </p:nvCxnSpPr>
          <p:spPr>
            <a:xfrm flipV="1">
              <a:off x="9315846" y="2241602"/>
              <a:ext cx="55866" cy="3333349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/>
            <p:cNvCxnSpPr/>
            <p:nvPr/>
          </p:nvCxnSpPr>
          <p:spPr>
            <a:xfrm flipH="1">
              <a:off x="5888511" y="1651671"/>
              <a:ext cx="3114" cy="3833232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그룹 72"/>
            <p:cNvGrpSpPr/>
            <p:nvPr/>
          </p:nvGrpSpPr>
          <p:grpSpPr>
            <a:xfrm>
              <a:off x="5155735" y="1148150"/>
              <a:ext cx="1468666" cy="1350000"/>
              <a:chOff x="2999388" y="2010042"/>
              <a:chExt cx="864096" cy="864096"/>
            </a:xfrm>
          </p:grpSpPr>
          <p:sp>
            <p:nvSpPr>
              <p:cNvPr id="74" name="타원 73"/>
              <p:cNvSpPr/>
              <p:nvPr/>
            </p:nvSpPr>
            <p:spPr>
              <a:xfrm>
                <a:off x="2999388" y="2010042"/>
                <a:ext cx="864096" cy="864096"/>
              </a:xfrm>
              <a:prstGeom prst="ellipse">
                <a:avLst/>
              </a:prstGeom>
              <a:solidFill>
                <a:srgbClr val="60BCC8"/>
              </a:solidFill>
              <a:ln w="38100">
                <a:solidFill>
                  <a:schemeClr val="bg1"/>
                </a:solidFill>
              </a:ln>
              <a:effectLst>
                <a:outerShdw sx="105000" sy="105000" algn="ctr" rotWithShape="0">
                  <a:schemeClr val="bg1">
                    <a:lumMod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직사각형 74"/>
              <p:cNvSpPr/>
              <p:nvPr/>
            </p:nvSpPr>
            <p:spPr>
              <a:xfrm>
                <a:off x="3097222" y="2294342"/>
                <a:ext cx="668432" cy="295498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ja-JP" altLang="en-US" sz="2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ｼネマ</a:t>
                </a:r>
                <a:r>
                  <a:rPr lang="en-US" altLang="ja-JP" sz="2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V</a:t>
                </a:r>
                <a:endParaRPr lang="ko-KR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나눔고딕 ExtraBold" pitchFamily="50" charset="-127"/>
                </a:endParaRPr>
              </a:p>
            </p:txBody>
          </p:sp>
        </p:grpSp>
        <p:cxnSp>
          <p:nvCxnSpPr>
            <p:cNvPr id="85" name="직선 연결선 84"/>
            <p:cNvCxnSpPr/>
            <p:nvPr/>
          </p:nvCxnSpPr>
          <p:spPr>
            <a:xfrm flipV="1">
              <a:off x="2194955" y="3266966"/>
              <a:ext cx="7630295" cy="14043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모서리가 둥근 직사각형 81"/>
            <p:cNvSpPr/>
            <p:nvPr/>
          </p:nvSpPr>
          <p:spPr>
            <a:xfrm>
              <a:off x="4450068" y="2929807"/>
              <a:ext cx="2880000" cy="68836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60BC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Cinema Manager</a:t>
              </a:r>
              <a:endParaRPr lang="ko-KR" altLang="en-US" sz="2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" name="모서리가 둥근 직사각형 77"/>
            <p:cNvSpPr/>
            <p:nvPr/>
          </p:nvSpPr>
          <p:spPr>
            <a:xfrm>
              <a:off x="4450068" y="5484903"/>
              <a:ext cx="2880000" cy="68836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41AEB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Cinema Client</a:t>
              </a:r>
              <a:endParaRPr lang="ko-KR" altLang="en-US" sz="2200" b="1" dirty="0">
                <a:solidFill>
                  <a:schemeClr val="tx1"/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97" name="모서리가 둥근 직사각형 96"/>
            <p:cNvSpPr/>
            <p:nvPr/>
          </p:nvSpPr>
          <p:spPr>
            <a:xfrm>
              <a:off x="2194955" y="5570919"/>
              <a:ext cx="1694461" cy="440599"/>
            </a:xfrm>
            <a:prstGeom prst="roundRect">
              <a:avLst/>
            </a:prstGeom>
            <a:solidFill>
              <a:srgbClr val="F9B1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6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MS Mincho" panose="02020609040205080304" pitchFamily="49" charset="-128"/>
                </a:rPr>
                <a:t>パク・ウジェ　</a:t>
              </a:r>
              <a:endParaRPr lang="ko-KR" alt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 Mincho" panose="02020609040205080304" pitchFamily="49" charset="-128"/>
              </a:endParaRPr>
            </a:p>
          </p:txBody>
        </p:sp>
        <p:sp>
          <p:nvSpPr>
            <p:cNvPr id="98" name="모서리가 둥근 직사각형 97"/>
            <p:cNvSpPr/>
            <p:nvPr/>
          </p:nvSpPr>
          <p:spPr>
            <a:xfrm>
              <a:off x="8496549" y="3953725"/>
              <a:ext cx="1694461" cy="440599"/>
            </a:xfrm>
            <a:prstGeom prst="roundRect">
              <a:avLst/>
            </a:prstGeom>
            <a:solidFill>
              <a:srgbClr val="F9B1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MS Mincho" panose="02020609040205080304" pitchFamily="49" charset="-128"/>
                </a:rPr>
                <a:t>キム・ソンリョン</a:t>
              </a:r>
              <a:endParaRPr lang="ko-KR" altLang="en-US" sz="1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 Mincho" panose="02020609040205080304" pitchFamily="49" charset="-128"/>
              </a:endParaRPr>
            </a:p>
          </p:txBody>
        </p:sp>
        <p:sp>
          <p:nvSpPr>
            <p:cNvPr id="101" name="모서리가 둥근 직사각형 100"/>
            <p:cNvSpPr/>
            <p:nvPr/>
          </p:nvSpPr>
          <p:spPr>
            <a:xfrm>
              <a:off x="8496549" y="5574951"/>
              <a:ext cx="1694461" cy="440599"/>
            </a:xfrm>
            <a:prstGeom prst="roundRect">
              <a:avLst/>
            </a:prstGeom>
            <a:solidFill>
              <a:srgbClr val="F9B1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5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MS Mincho" panose="02020609040205080304" pitchFamily="49" charset="-128"/>
                </a:rPr>
                <a:t>キム・ミンジェ</a:t>
              </a:r>
              <a:endParaRPr lang="ko-KR" altLang="en-US" sz="15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 Mincho" panose="02020609040205080304" pitchFamily="49" charset="-128"/>
              </a:endParaRPr>
            </a:p>
          </p:txBody>
        </p:sp>
        <p:sp>
          <p:nvSpPr>
            <p:cNvPr id="108" name="모서리가 둥근 직사각형 107"/>
            <p:cNvSpPr/>
            <p:nvPr/>
          </p:nvSpPr>
          <p:spPr>
            <a:xfrm>
              <a:off x="8803779" y="4808543"/>
              <a:ext cx="1080000" cy="36000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MS Mincho" panose="02020609040205080304" pitchFamily="49" charset="-128"/>
                  <a:ea typeface="MS Mincho" panose="02020609040205080304" pitchFamily="49" charset="-128"/>
                </a:rPr>
                <a:t>UX</a:t>
              </a:r>
              <a:endParaRPr lang="ko-KR" altLang="en-US" sz="1600" b="1" dirty="0">
                <a:solidFill>
                  <a:schemeClr val="bg1"/>
                </a:solidFill>
                <a:latin typeface="MS Mincho" panose="02020609040205080304" pitchFamily="49" charset="-128"/>
                <a:ea typeface="+mj-ea"/>
              </a:endParaRPr>
            </a:p>
          </p:txBody>
        </p:sp>
        <p:sp>
          <p:nvSpPr>
            <p:cNvPr id="114" name="모서리가 둥근 직사각형 113"/>
            <p:cNvSpPr/>
            <p:nvPr/>
          </p:nvSpPr>
          <p:spPr>
            <a:xfrm>
              <a:off x="2194955" y="3053688"/>
              <a:ext cx="1694461" cy="440599"/>
            </a:xfrm>
            <a:prstGeom prst="roundRect">
              <a:avLst/>
            </a:prstGeom>
            <a:solidFill>
              <a:srgbClr val="F9B1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6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MS Mincho" panose="02020609040205080304" pitchFamily="49" charset="-128"/>
                </a:rPr>
                <a:t>イ・ミンヨン</a:t>
              </a:r>
              <a:endParaRPr lang="en-US" altLang="ko-KR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 Mincho" panose="02020609040205080304" pitchFamily="49" charset="-128"/>
                <a:ea typeface="MS Mincho" panose="02020609040205080304" pitchFamily="49" charset="-128"/>
              </a:endParaRPr>
            </a:p>
          </p:txBody>
        </p:sp>
        <p:sp>
          <p:nvSpPr>
            <p:cNvPr id="118" name="모서리가 둥근 직사각형 117"/>
            <p:cNvSpPr/>
            <p:nvPr/>
          </p:nvSpPr>
          <p:spPr>
            <a:xfrm>
              <a:off x="10416600" y="5615250"/>
              <a:ext cx="1800000" cy="360000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600" b="1" dirty="0">
                  <a:latin typeface="MS Mincho" panose="02020609040205080304" pitchFamily="49" charset="-128"/>
                  <a:ea typeface="MS Mincho" panose="02020609040205080304" pitchFamily="49" charset="-128"/>
                </a:rPr>
                <a:t>メインメニュー</a:t>
              </a:r>
              <a:endParaRPr lang="ko-KR" altLang="en-US" sz="1600" b="1" dirty="0">
                <a:latin typeface="MS Mincho" panose="02020609040205080304" pitchFamily="49" charset="-128"/>
                <a:ea typeface="나눔바른고딕" pitchFamily="50" charset="-127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10416600" y="3990301"/>
              <a:ext cx="1800000" cy="955402"/>
              <a:chOff x="9109662" y="1053288"/>
              <a:chExt cx="1814181" cy="955402"/>
            </a:xfrm>
          </p:grpSpPr>
          <p:cxnSp>
            <p:nvCxnSpPr>
              <p:cNvPr id="60" name="직선 연결선 59"/>
              <p:cNvCxnSpPr>
                <a:stCxn id="121" idx="0"/>
                <a:endCxn id="120" idx="2"/>
              </p:cNvCxnSpPr>
              <p:nvPr/>
            </p:nvCxnSpPr>
            <p:spPr>
              <a:xfrm flipH="1">
                <a:off x="10009662" y="1053288"/>
                <a:ext cx="14181" cy="955402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모서리가 둥근 직사각형 119"/>
              <p:cNvSpPr/>
              <p:nvPr/>
            </p:nvSpPr>
            <p:spPr>
              <a:xfrm>
                <a:off x="9109662" y="1648690"/>
                <a:ext cx="1800000" cy="3600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決濟</a:t>
                </a:r>
                <a:endParaRPr lang="en-US" altLang="ja-JP" sz="16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9123843" y="1053288"/>
                <a:ext cx="1800000" cy="36000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上映映画情報</a:t>
                </a:r>
                <a:endParaRPr lang="ko-KR" altLang="en-US" sz="1600" b="1" dirty="0">
                  <a:latin typeface="MS Mincho" panose="02020609040205080304" pitchFamily="49" charset="-128"/>
                  <a:ea typeface="나눔바른고딕" pitchFamily="50" charset="-127"/>
                </a:endParaRPr>
              </a:p>
            </p:txBody>
          </p:sp>
        </p:grpSp>
        <p:grpSp>
          <p:nvGrpSpPr>
            <p:cNvPr id="146" name="그룹 145"/>
            <p:cNvGrpSpPr/>
            <p:nvPr/>
          </p:nvGrpSpPr>
          <p:grpSpPr>
            <a:xfrm>
              <a:off x="128582" y="4163708"/>
              <a:ext cx="1800000" cy="1800000"/>
              <a:chOff x="-89049" y="3356351"/>
              <a:chExt cx="1557044" cy="2293745"/>
            </a:xfrm>
          </p:grpSpPr>
          <p:cxnSp>
            <p:nvCxnSpPr>
              <p:cNvPr id="142" name="직선 연결선 141"/>
              <p:cNvCxnSpPr>
                <a:stCxn id="124" idx="0"/>
                <a:endCxn id="122" idx="2"/>
              </p:cNvCxnSpPr>
              <p:nvPr/>
            </p:nvCxnSpPr>
            <p:spPr>
              <a:xfrm>
                <a:off x="689473" y="3356351"/>
                <a:ext cx="0" cy="2293745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모서리가 둥근 직사각형 121"/>
              <p:cNvSpPr/>
              <p:nvPr/>
            </p:nvSpPr>
            <p:spPr>
              <a:xfrm>
                <a:off x="-89049" y="5235942"/>
                <a:ext cx="1557044" cy="414154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マイアカウント</a:t>
                </a:r>
                <a:endParaRPr lang="en-US" altLang="ja-JP" sz="16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  <p:sp>
            <p:nvSpPr>
              <p:cNvPr id="123" name="모서리가 둥근 직사각형 122"/>
              <p:cNvSpPr/>
              <p:nvPr/>
            </p:nvSpPr>
            <p:spPr>
              <a:xfrm>
                <a:off x="-89049" y="4609411"/>
                <a:ext cx="1557044" cy="414154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パスワード忘れ</a:t>
                </a:r>
                <a:endParaRPr lang="ko-KR" altLang="en-US" sz="1600" b="1" dirty="0">
                  <a:latin typeface="MS Mincho" panose="02020609040205080304" pitchFamily="49" charset="-128"/>
                  <a:ea typeface="나눔바른고딕" pitchFamily="50" charset="-127"/>
                </a:endParaRPr>
              </a:p>
            </p:txBody>
          </p:sp>
          <p:sp>
            <p:nvSpPr>
              <p:cNvPr id="124" name="모서리가 둥근 직사각형 123"/>
              <p:cNvSpPr/>
              <p:nvPr/>
            </p:nvSpPr>
            <p:spPr>
              <a:xfrm>
                <a:off x="-89049" y="3356351"/>
                <a:ext cx="1557044" cy="414154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ログイン</a:t>
                </a:r>
                <a:endParaRPr lang="ko-KR" altLang="en-US" sz="1600" b="1" dirty="0">
                  <a:latin typeface="MS Mincho" panose="02020609040205080304" pitchFamily="49" charset="-128"/>
                  <a:ea typeface="나눔바른고딕" pitchFamily="50" charset="-127"/>
                </a:endParaRPr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>
                <a:off x="-89049" y="3982881"/>
                <a:ext cx="1557044" cy="414154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会員加入</a:t>
                </a:r>
                <a:endParaRPr lang="ko-KR" altLang="en-US" sz="1600" b="1" dirty="0">
                  <a:latin typeface="MS Mincho" panose="02020609040205080304" pitchFamily="49" charset="-128"/>
                  <a:ea typeface="나눔바른고딕" pitchFamily="50" charset="-127"/>
                </a:endParaRPr>
              </a:p>
            </p:txBody>
          </p:sp>
        </p:grpSp>
        <p:grpSp>
          <p:nvGrpSpPr>
            <p:cNvPr id="5" name="그룹 4"/>
            <p:cNvGrpSpPr/>
            <p:nvPr/>
          </p:nvGrpSpPr>
          <p:grpSpPr>
            <a:xfrm>
              <a:off x="10416600" y="2540623"/>
              <a:ext cx="1800000" cy="912491"/>
              <a:chOff x="10746000" y="2790758"/>
              <a:chExt cx="1800000" cy="912491"/>
            </a:xfrm>
          </p:grpSpPr>
          <p:cxnSp>
            <p:nvCxnSpPr>
              <p:cNvPr id="49" name="직선 연결선 48"/>
              <p:cNvCxnSpPr>
                <a:endCxn id="127" idx="2"/>
              </p:cNvCxnSpPr>
              <p:nvPr/>
            </p:nvCxnSpPr>
            <p:spPr>
              <a:xfrm>
                <a:off x="11646000" y="2790758"/>
                <a:ext cx="0" cy="912491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모서리가 둥근 직사각형 125"/>
              <p:cNvSpPr/>
              <p:nvPr/>
            </p:nvSpPr>
            <p:spPr>
              <a:xfrm>
                <a:off x="10746000" y="2790758"/>
                <a:ext cx="1800000" cy="360000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劇場情報の入力</a:t>
                </a:r>
                <a:endParaRPr lang="en-US" altLang="ja-JP" sz="16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  <p:sp>
            <p:nvSpPr>
              <p:cNvPr id="127" name="모서리가 둥근 직사각형 126"/>
              <p:cNvSpPr/>
              <p:nvPr/>
            </p:nvSpPr>
            <p:spPr>
              <a:xfrm>
                <a:off x="10746000" y="3332246"/>
                <a:ext cx="1800000" cy="371003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映画情報の入力</a:t>
                </a:r>
                <a:endParaRPr lang="en-US" altLang="ja-JP" sz="16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</p:grpSp>
        <p:grpSp>
          <p:nvGrpSpPr>
            <p:cNvPr id="141" name="그룹 140"/>
            <p:cNvGrpSpPr/>
            <p:nvPr/>
          </p:nvGrpSpPr>
          <p:grpSpPr>
            <a:xfrm>
              <a:off x="143048" y="2131998"/>
              <a:ext cx="1800000" cy="1800000"/>
              <a:chOff x="-231933" y="1038019"/>
              <a:chExt cx="1347502" cy="2074045"/>
            </a:xfrm>
          </p:grpSpPr>
          <p:cxnSp>
            <p:nvCxnSpPr>
              <p:cNvPr id="137" name="직선 연결선 136"/>
              <p:cNvCxnSpPr>
                <a:stCxn id="128" idx="2"/>
                <a:endCxn id="129" idx="2"/>
              </p:cNvCxnSpPr>
              <p:nvPr/>
            </p:nvCxnSpPr>
            <p:spPr>
              <a:xfrm>
                <a:off x="441818" y="1452173"/>
                <a:ext cx="0" cy="1659891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모서리가 둥근 직사각형 127"/>
              <p:cNvSpPr/>
              <p:nvPr/>
            </p:nvSpPr>
            <p:spPr>
              <a:xfrm>
                <a:off x="-231933" y="1038019"/>
                <a:ext cx="1347502" cy="414154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ログイン</a:t>
                </a:r>
                <a:endParaRPr lang="en-US" altLang="ja-JP" sz="16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  <p:sp>
            <p:nvSpPr>
              <p:cNvPr id="129" name="모서리가 둥근 직사각형 128"/>
              <p:cNvSpPr/>
              <p:nvPr/>
            </p:nvSpPr>
            <p:spPr>
              <a:xfrm>
                <a:off x="-231933" y="2697910"/>
                <a:ext cx="1347502" cy="414154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精算</a:t>
                </a:r>
                <a:endParaRPr lang="en-US" altLang="ja-JP" sz="16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  <p:sp>
            <p:nvSpPr>
              <p:cNvPr id="130" name="모서리가 둥근 직사각형 129"/>
              <p:cNvSpPr/>
              <p:nvPr/>
            </p:nvSpPr>
            <p:spPr>
              <a:xfrm>
                <a:off x="-231933" y="2144613"/>
                <a:ext cx="1347502" cy="414154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予約確認</a:t>
                </a:r>
                <a:endParaRPr lang="en-US" altLang="ja-JP" sz="1600" b="1" dirty="0"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</p:txBody>
          </p:sp>
          <p:sp>
            <p:nvSpPr>
              <p:cNvPr id="131" name="모서리가 둥근 직사각형 130"/>
              <p:cNvSpPr/>
              <p:nvPr/>
            </p:nvSpPr>
            <p:spPr>
              <a:xfrm>
                <a:off x="-231933" y="1591316"/>
                <a:ext cx="1347502" cy="414154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600" b="1" dirty="0">
                    <a:latin typeface="MS Mincho" panose="02020609040205080304" pitchFamily="49" charset="-128"/>
                    <a:ea typeface="MS Mincho" panose="02020609040205080304" pitchFamily="49" charset="-128"/>
                  </a:rPr>
                  <a:t>上映情報</a:t>
                </a:r>
              </a:p>
            </p:txBody>
          </p:sp>
        </p:grpSp>
        <p:sp>
          <p:nvSpPr>
            <p:cNvPr id="58" name="모서리가 둥근 직사각형 57"/>
            <p:cNvSpPr/>
            <p:nvPr/>
          </p:nvSpPr>
          <p:spPr>
            <a:xfrm>
              <a:off x="8803779" y="2241602"/>
              <a:ext cx="1080000" cy="36000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latin typeface="MS Mincho" panose="02020609040205080304" pitchFamily="49" charset="-128"/>
                  <a:ea typeface="+mj-ea"/>
                </a:rPr>
                <a:t>UI</a:t>
              </a:r>
              <a:endParaRPr lang="ko-KR" altLang="en-US" sz="1600" b="1" dirty="0">
                <a:solidFill>
                  <a:schemeClr val="bg1"/>
                </a:solidFill>
                <a:latin typeface="MS Mincho" panose="02020609040205080304" pitchFamily="49" charset="-128"/>
                <a:ea typeface="+mj-ea"/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>
              <a:off x="3390912" y="3850264"/>
              <a:ext cx="4998312" cy="1402542"/>
              <a:chOff x="3793248" y="4244718"/>
              <a:chExt cx="4998312" cy="1402542"/>
            </a:xfrm>
          </p:grpSpPr>
          <p:grpSp>
            <p:nvGrpSpPr>
              <p:cNvPr id="25" name="그룹 24"/>
              <p:cNvGrpSpPr/>
              <p:nvPr/>
            </p:nvGrpSpPr>
            <p:grpSpPr>
              <a:xfrm>
                <a:off x="3793248" y="4514893"/>
                <a:ext cx="4998312" cy="1132367"/>
                <a:chOff x="3879960" y="4514893"/>
                <a:chExt cx="4998312" cy="1132367"/>
              </a:xfrm>
            </p:grpSpPr>
            <p:sp>
              <p:nvSpPr>
                <p:cNvPr id="66" name="모서리가 둥근 직사각형 65"/>
                <p:cNvSpPr/>
                <p:nvPr/>
              </p:nvSpPr>
              <p:spPr>
                <a:xfrm>
                  <a:off x="3879960" y="4514893"/>
                  <a:ext cx="4998312" cy="1132367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rgbClr val="F9B17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200" b="1" dirty="0">
                    <a:solidFill>
                      <a:schemeClr val="tx1"/>
                    </a:solidFill>
                    <a:latin typeface="MS Mincho" panose="02020609040205080304" pitchFamily="49" charset="-128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17" name="그룹 16"/>
                <p:cNvGrpSpPr/>
                <p:nvPr/>
              </p:nvGrpSpPr>
              <p:grpSpPr>
                <a:xfrm>
                  <a:off x="3995862" y="4750902"/>
                  <a:ext cx="4766508" cy="770076"/>
                  <a:chOff x="7288706" y="1274743"/>
                  <a:chExt cx="4357090" cy="1002921"/>
                </a:xfrm>
              </p:grpSpPr>
              <p:sp>
                <p:nvSpPr>
                  <p:cNvPr id="132" name="모서리가 둥근 직사각형 131"/>
                  <p:cNvSpPr/>
                  <p:nvPr/>
                </p:nvSpPr>
                <p:spPr>
                  <a:xfrm>
                    <a:off x="7288706" y="1274743"/>
                    <a:ext cx="1151773" cy="468852"/>
                  </a:xfrm>
                  <a:prstGeom prst="round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ja-JP" altLang="en-US" sz="1500" b="1" dirty="0">
                        <a:latin typeface="MS Mincho" panose="02020609040205080304" pitchFamily="49" charset="-128"/>
                        <a:ea typeface="MS Mincho" panose="02020609040205080304" pitchFamily="49" charset="-128"/>
                      </a:rPr>
                      <a:t>クラス設計</a:t>
                    </a:r>
                    <a:endParaRPr lang="en-US" altLang="ja-JP" sz="1500" b="1" dirty="0">
                      <a:latin typeface="MS Mincho" panose="02020609040205080304" pitchFamily="49" charset="-128"/>
                      <a:ea typeface="MS Mincho" panose="02020609040205080304" pitchFamily="49" charset="-128"/>
                    </a:endParaRPr>
                  </a:p>
                </p:txBody>
              </p:sp>
              <p:sp>
                <p:nvSpPr>
                  <p:cNvPr id="133" name="모서리가 둥근 직사각형 132"/>
                  <p:cNvSpPr/>
                  <p:nvPr/>
                </p:nvSpPr>
                <p:spPr>
                  <a:xfrm>
                    <a:off x="7952150" y="1800816"/>
                    <a:ext cx="1151773" cy="468852"/>
                  </a:xfrm>
                  <a:prstGeom prst="round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ja-JP" altLang="en-US" sz="1600" b="1" dirty="0">
                        <a:latin typeface="MS Mincho" panose="02020609040205080304" pitchFamily="49" charset="-128"/>
                        <a:ea typeface="MS Mincho" panose="02020609040205080304" pitchFamily="49" charset="-128"/>
                      </a:rPr>
                      <a:t>文書化</a:t>
                    </a:r>
                    <a:endParaRPr lang="en-US" altLang="ja-JP" sz="1600" b="1" dirty="0">
                      <a:latin typeface="MS Mincho" panose="02020609040205080304" pitchFamily="49" charset="-128"/>
                      <a:ea typeface="MS Mincho" panose="02020609040205080304" pitchFamily="49" charset="-128"/>
                    </a:endParaRPr>
                  </a:p>
                </p:txBody>
              </p:sp>
              <p:sp>
                <p:nvSpPr>
                  <p:cNvPr id="134" name="모서리가 둥근 직사각형 133"/>
                  <p:cNvSpPr/>
                  <p:nvPr/>
                </p:nvSpPr>
                <p:spPr>
                  <a:xfrm>
                    <a:off x="10329484" y="1274743"/>
                    <a:ext cx="1316312" cy="468852"/>
                  </a:xfrm>
                  <a:prstGeom prst="round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ja-JP" altLang="en-US" sz="1500" b="1" dirty="0">
                        <a:latin typeface="MS Mincho" panose="02020609040205080304" pitchFamily="49" charset="-128"/>
                        <a:ea typeface="MS Mincho" panose="02020609040205080304" pitchFamily="49" charset="-128"/>
                      </a:rPr>
                      <a:t>マイチケット</a:t>
                    </a:r>
                    <a:endParaRPr lang="en-US" altLang="ja-JP" sz="1500" b="1" dirty="0">
                      <a:latin typeface="MS Mincho" panose="02020609040205080304" pitchFamily="49" charset="-128"/>
                      <a:ea typeface="MS Mincho" panose="02020609040205080304" pitchFamily="49" charset="-128"/>
                    </a:endParaRPr>
                  </a:p>
                </p:txBody>
              </p:sp>
              <p:sp>
                <p:nvSpPr>
                  <p:cNvPr id="135" name="모서리가 둥근 직사각형 134"/>
                  <p:cNvSpPr/>
                  <p:nvPr/>
                </p:nvSpPr>
                <p:spPr>
                  <a:xfrm>
                    <a:off x="8842981" y="1274743"/>
                    <a:ext cx="1151773" cy="468852"/>
                  </a:xfrm>
                  <a:prstGeom prst="round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ja-JP" altLang="en-US" sz="1600" b="1" dirty="0">
                        <a:latin typeface="MS Mincho" panose="02020609040205080304" pitchFamily="49" charset="-128"/>
                        <a:ea typeface="MS Mincho" panose="02020609040205080304" pitchFamily="49" charset="-128"/>
                      </a:rPr>
                      <a:t>前売り</a:t>
                    </a:r>
                    <a:endParaRPr lang="en-US" altLang="ja-JP" sz="1600" b="1" dirty="0">
                      <a:latin typeface="MS Mincho" panose="02020609040205080304" pitchFamily="49" charset="-128"/>
                      <a:ea typeface="MS Mincho" panose="02020609040205080304" pitchFamily="49" charset="-128"/>
                    </a:endParaRPr>
                  </a:p>
                </p:txBody>
              </p:sp>
              <p:sp>
                <p:nvSpPr>
                  <p:cNvPr id="136" name="모서리가 둥근 직사각형 135"/>
                  <p:cNvSpPr/>
                  <p:nvPr/>
                </p:nvSpPr>
                <p:spPr>
                  <a:xfrm>
                    <a:off x="9522586" y="1808812"/>
                    <a:ext cx="1645389" cy="468852"/>
                  </a:xfrm>
                  <a:prstGeom prst="round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ja-JP" altLang="en-US" sz="1600" b="1" dirty="0">
                        <a:latin typeface="MS Mincho" panose="02020609040205080304" pitchFamily="49" charset="-128"/>
                        <a:ea typeface="MS Mincho" panose="02020609040205080304" pitchFamily="49" charset="-128"/>
                      </a:rPr>
                      <a:t>バージョン管理</a:t>
                    </a:r>
                    <a:endParaRPr lang="en-US" altLang="ja-JP" sz="1600" b="1" dirty="0">
                      <a:latin typeface="MS Mincho" panose="02020609040205080304" pitchFamily="49" charset="-128"/>
                      <a:ea typeface="MS Mincho" panose="02020609040205080304" pitchFamily="49" charset="-128"/>
                    </a:endParaRPr>
                  </a:p>
                </p:txBody>
              </p:sp>
            </p:grpSp>
          </p:grpSp>
          <p:sp>
            <p:nvSpPr>
              <p:cNvPr id="106" name="모서리가 둥근 직사각형 105"/>
              <p:cNvSpPr/>
              <p:nvPr/>
            </p:nvSpPr>
            <p:spPr>
              <a:xfrm>
                <a:off x="5397321" y="4244718"/>
                <a:ext cx="1790167" cy="440599"/>
              </a:xfrm>
              <a:prstGeom prst="roundRect">
                <a:avLst/>
              </a:prstGeom>
              <a:solidFill>
                <a:srgbClr val="F9B17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1400" b="1" dirty="0">
                    <a:solidFill>
                      <a:schemeClr val="tx1"/>
                    </a:solidFill>
                    <a:latin typeface="MS Mincho" panose="02020609040205080304" pitchFamily="49" charset="-128"/>
                    <a:ea typeface="MS Mincho" panose="02020609040205080304" pitchFamily="49" charset="-128"/>
                  </a:rPr>
                  <a:t>ソ・ウィヨン</a:t>
                </a:r>
                <a:endParaRPr lang="ko-KR" altLang="en-US" sz="1400" b="1" dirty="0">
                  <a:solidFill>
                    <a:schemeClr val="tx1"/>
                  </a:solidFill>
                  <a:latin typeface="MS Mincho" panose="02020609040205080304" pitchFamily="49" charset="-128"/>
                </a:endParaRPr>
              </a:p>
            </p:txBody>
          </p:sp>
        </p:grpSp>
        <p:sp>
          <p:nvSpPr>
            <p:cNvPr id="76" name="모서리가 둥근 직사각형 75"/>
            <p:cNvSpPr/>
            <p:nvPr/>
          </p:nvSpPr>
          <p:spPr>
            <a:xfrm>
              <a:off x="8496549" y="3053688"/>
              <a:ext cx="1694461" cy="440599"/>
            </a:xfrm>
            <a:prstGeom prst="roundRect">
              <a:avLst/>
            </a:prstGeom>
            <a:solidFill>
              <a:srgbClr val="F9B1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MS Mincho" panose="02020609040205080304" pitchFamily="49" charset="-128"/>
                </a:rPr>
                <a:t>シン・ミンジョン</a:t>
              </a:r>
              <a:endParaRPr lang="ko-KR" altLang="en-US" sz="1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 Mincho" panose="02020609040205080304" pitchFamily="49" charset="-128"/>
              </a:endParaRPr>
            </a:p>
          </p:txBody>
        </p:sp>
        <p:cxnSp>
          <p:nvCxnSpPr>
            <p:cNvPr id="80" name="직선 연결선 79"/>
            <p:cNvCxnSpPr>
              <a:stCxn id="130" idx="3"/>
              <a:endCxn id="114" idx="1"/>
            </p:cNvCxnSpPr>
            <p:nvPr/>
          </p:nvCxnSpPr>
          <p:spPr>
            <a:xfrm>
              <a:off x="1943048" y="3272093"/>
              <a:ext cx="251907" cy="1895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 82"/>
            <p:cNvCxnSpPr>
              <a:stCxn id="122" idx="3"/>
              <a:endCxn id="97" idx="1"/>
            </p:cNvCxnSpPr>
            <p:nvPr/>
          </p:nvCxnSpPr>
          <p:spPr>
            <a:xfrm flipV="1">
              <a:off x="1928582" y="5791219"/>
              <a:ext cx="266373" cy="9987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>
              <a:stCxn id="127" idx="1"/>
              <a:endCxn id="76" idx="3"/>
            </p:cNvCxnSpPr>
            <p:nvPr/>
          </p:nvCxnSpPr>
          <p:spPr>
            <a:xfrm flipH="1">
              <a:off x="10191010" y="3267613"/>
              <a:ext cx="225590" cy="6375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>
              <a:stCxn id="98" idx="3"/>
              <a:endCxn id="121" idx="1"/>
            </p:cNvCxnSpPr>
            <p:nvPr/>
          </p:nvCxnSpPr>
          <p:spPr>
            <a:xfrm flipV="1">
              <a:off x="10191010" y="4170301"/>
              <a:ext cx="239660" cy="3724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직선 연결선 90"/>
            <p:cNvCxnSpPr>
              <a:stCxn id="101" idx="3"/>
              <a:endCxn id="118" idx="1"/>
            </p:cNvCxnSpPr>
            <p:nvPr/>
          </p:nvCxnSpPr>
          <p:spPr>
            <a:xfrm flipV="1">
              <a:off x="10191010" y="5795250"/>
              <a:ext cx="225590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1. </a:t>
            </a:r>
            <a:r>
              <a:rPr lang="ja-JP" altLang="ko-KR" sz="5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チームメンバー紹介</a:t>
            </a:r>
            <a:r>
              <a:rPr lang="en-US" altLang="ja-JP" sz="5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&amp;</a:t>
            </a:r>
            <a:r>
              <a:rPr lang="ja-JP" altLang="ko-KR" sz="5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役割</a:t>
            </a:r>
            <a:endParaRPr lang="en-US" altLang="ja-JP" sz="5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73596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172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2</a:t>
            </a:r>
            <a:r>
              <a:rPr lang="en-US" altLang="ja-JP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. 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開発目的</a:t>
            </a:r>
            <a:endParaRPr lang="en-US" altLang="ja-JP" sz="5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70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648029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03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직사각형 9"/>
          <p:cNvSpPr/>
          <p:nvPr/>
        </p:nvSpPr>
        <p:spPr>
          <a:xfrm>
            <a:off x="-1" y="1504188"/>
            <a:ext cx="12192001" cy="384962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345692" y="2274838"/>
            <a:ext cx="9500616" cy="230832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3200" b="1" dirty="0">
                <a:latin typeface="+mj-ea"/>
                <a:ea typeface="+mj-ea"/>
              </a:rPr>
              <a:t>簡単な機能の映画前売りプログラムを</a:t>
            </a:r>
            <a:r>
              <a:rPr lang="en-US" altLang="ja-JP" sz="3200" b="1" dirty="0">
                <a:latin typeface="+mj-ea"/>
                <a:ea typeface="+mj-ea"/>
              </a:rPr>
              <a:t>Java</a:t>
            </a:r>
            <a:r>
              <a:rPr lang="ja-JP" altLang="en-US" sz="3200" b="1" dirty="0">
                <a:latin typeface="+mj-ea"/>
                <a:ea typeface="+mj-ea"/>
              </a:rPr>
              <a:t>と</a:t>
            </a:r>
            <a:r>
              <a:rPr lang="en-US" altLang="ja-JP" sz="3200" b="1" dirty="0">
                <a:latin typeface="+mj-ea"/>
                <a:ea typeface="+mj-ea"/>
              </a:rPr>
              <a:t>MySQL</a:t>
            </a:r>
            <a:r>
              <a:rPr lang="ja-JP" altLang="en-US" sz="3200" b="1" dirty="0">
                <a:latin typeface="+mj-ea"/>
                <a:ea typeface="+mj-ea"/>
              </a:rPr>
              <a:t>で具現しながら</a:t>
            </a:r>
            <a:r>
              <a:rPr lang="en-US" altLang="ja-JP" sz="3200" b="1" dirty="0">
                <a:latin typeface="+mj-ea"/>
                <a:ea typeface="+mj-ea"/>
              </a:rPr>
              <a:t>3</a:t>
            </a:r>
            <a:r>
              <a:rPr lang="ja-JP" altLang="en-US" sz="3200" b="1" dirty="0">
                <a:latin typeface="+mj-ea"/>
                <a:ea typeface="+mj-ea"/>
              </a:rPr>
              <a:t>ヵ月間学んだ内容をもう一度学習して</a:t>
            </a:r>
            <a:r>
              <a:rPr lang="ja-JP" altLang="en-US" sz="3200" b="1" dirty="0">
                <a:latin typeface="+mj-ea"/>
              </a:rPr>
              <a:t>、</a:t>
            </a:r>
            <a:r>
              <a:rPr lang="ja-JP" altLang="en-US" sz="3200" b="1" dirty="0">
                <a:latin typeface="+mj-ea"/>
                <a:ea typeface="+mj-ea"/>
              </a:rPr>
              <a:t>プログラムを設計する能力を育てる。</a:t>
            </a:r>
            <a:endParaRPr lang="ko-KR" altLang="en-US" sz="32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11644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10633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6" name="그룹 5"/>
          <p:cNvGrpSpPr/>
          <p:nvPr/>
        </p:nvGrpSpPr>
        <p:grpSpPr>
          <a:xfrm>
            <a:off x="612744" y="1436659"/>
            <a:ext cx="10966513" cy="4747224"/>
            <a:chOff x="612744" y="1436659"/>
            <a:chExt cx="10966513" cy="4747224"/>
          </a:xfrm>
        </p:grpSpPr>
        <p:sp>
          <p:nvSpPr>
            <p:cNvPr id="75" name="Rectangle 3"/>
            <p:cNvSpPr/>
            <p:nvPr/>
          </p:nvSpPr>
          <p:spPr>
            <a:xfrm>
              <a:off x="9910033" y="3176568"/>
              <a:ext cx="1482593" cy="13820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grpSp>
          <p:nvGrpSpPr>
            <p:cNvPr id="76" name="Group 4"/>
            <p:cNvGrpSpPr/>
            <p:nvPr/>
          </p:nvGrpSpPr>
          <p:grpSpPr>
            <a:xfrm>
              <a:off x="8428847" y="3176568"/>
              <a:ext cx="1529238" cy="1382027"/>
              <a:chOff x="1038692" y="2521527"/>
              <a:chExt cx="1619883" cy="1463946"/>
            </a:xfrm>
            <a:solidFill>
              <a:schemeClr val="accent6"/>
            </a:solidFill>
          </p:grpSpPr>
          <p:sp>
            <p:nvSpPr>
              <p:cNvPr id="120" name="Rectangle 5"/>
              <p:cNvSpPr/>
              <p:nvPr/>
            </p:nvSpPr>
            <p:spPr>
              <a:xfrm>
                <a:off x="1038692" y="2521527"/>
                <a:ext cx="1570473" cy="14639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solidFill>
                    <a:schemeClr val="bg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121" name="Rectangle 6"/>
              <p:cNvSpPr/>
              <p:nvPr/>
            </p:nvSpPr>
            <p:spPr>
              <a:xfrm rot="2700000">
                <a:off x="2411397" y="3129911"/>
                <a:ext cx="247178" cy="2471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"/>
            <p:cNvGrpSpPr/>
            <p:nvPr/>
          </p:nvGrpSpPr>
          <p:grpSpPr>
            <a:xfrm>
              <a:off x="6946530" y="3176568"/>
              <a:ext cx="1529238" cy="1382027"/>
              <a:chOff x="1038692" y="2521527"/>
              <a:chExt cx="1619883" cy="1463946"/>
            </a:xfrm>
            <a:solidFill>
              <a:schemeClr val="accent5"/>
            </a:solidFill>
          </p:grpSpPr>
          <p:sp>
            <p:nvSpPr>
              <p:cNvPr id="118" name="Rectangle 8"/>
              <p:cNvSpPr/>
              <p:nvPr/>
            </p:nvSpPr>
            <p:spPr>
              <a:xfrm>
                <a:off x="1038692" y="2521527"/>
                <a:ext cx="1570473" cy="14639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solidFill>
                    <a:schemeClr val="bg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119" name="Rectangle 9"/>
              <p:cNvSpPr/>
              <p:nvPr/>
            </p:nvSpPr>
            <p:spPr>
              <a:xfrm rot="2700000">
                <a:off x="2411397" y="3129911"/>
                <a:ext cx="247178" cy="2471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8" name="Group 10"/>
            <p:cNvGrpSpPr/>
            <p:nvPr/>
          </p:nvGrpSpPr>
          <p:grpSpPr>
            <a:xfrm>
              <a:off x="5465619" y="3176568"/>
              <a:ext cx="1529238" cy="1382027"/>
              <a:chOff x="1038692" y="2521527"/>
              <a:chExt cx="1619883" cy="1463946"/>
            </a:xfrm>
            <a:solidFill>
              <a:schemeClr val="accent4"/>
            </a:solidFill>
          </p:grpSpPr>
          <p:sp>
            <p:nvSpPr>
              <p:cNvPr id="116" name="Rectangle 11"/>
              <p:cNvSpPr/>
              <p:nvPr/>
            </p:nvSpPr>
            <p:spPr>
              <a:xfrm>
                <a:off x="1038692" y="2521527"/>
                <a:ext cx="1570473" cy="14639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solidFill>
                    <a:schemeClr val="bg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117" name="Rectangle 12"/>
              <p:cNvSpPr/>
              <p:nvPr/>
            </p:nvSpPr>
            <p:spPr>
              <a:xfrm rot="2700000">
                <a:off x="2411397" y="3129911"/>
                <a:ext cx="247178" cy="2471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9" name="Group 13"/>
            <p:cNvGrpSpPr/>
            <p:nvPr/>
          </p:nvGrpSpPr>
          <p:grpSpPr>
            <a:xfrm>
              <a:off x="3982997" y="3176568"/>
              <a:ext cx="1529238" cy="1382027"/>
              <a:chOff x="1038692" y="2521527"/>
              <a:chExt cx="1619883" cy="1463946"/>
            </a:xfrm>
            <a:solidFill>
              <a:schemeClr val="accent3"/>
            </a:solidFill>
          </p:grpSpPr>
          <p:sp>
            <p:nvSpPr>
              <p:cNvPr id="114" name="Rectangle 14"/>
              <p:cNvSpPr/>
              <p:nvPr/>
            </p:nvSpPr>
            <p:spPr>
              <a:xfrm>
                <a:off x="1038692" y="2521527"/>
                <a:ext cx="1570473" cy="14639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solidFill>
                    <a:schemeClr val="bg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115" name="Rectangle 15"/>
              <p:cNvSpPr/>
              <p:nvPr/>
            </p:nvSpPr>
            <p:spPr>
              <a:xfrm rot="2700000">
                <a:off x="2411397" y="3129911"/>
                <a:ext cx="247178" cy="2471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0" name="Group 16"/>
            <p:cNvGrpSpPr/>
            <p:nvPr/>
          </p:nvGrpSpPr>
          <p:grpSpPr>
            <a:xfrm>
              <a:off x="2500680" y="3176568"/>
              <a:ext cx="1529238" cy="1382027"/>
              <a:chOff x="1038692" y="2521527"/>
              <a:chExt cx="1619883" cy="1463946"/>
            </a:xfrm>
            <a:solidFill>
              <a:schemeClr val="accent2"/>
            </a:solidFill>
          </p:grpSpPr>
          <p:sp>
            <p:nvSpPr>
              <p:cNvPr id="112" name="Rectangle 17"/>
              <p:cNvSpPr/>
              <p:nvPr/>
            </p:nvSpPr>
            <p:spPr>
              <a:xfrm>
                <a:off x="1038692" y="2521527"/>
                <a:ext cx="1570473" cy="14639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solidFill>
                    <a:schemeClr val="bg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113" name="Rectangle 18"/>
              <p:cNvSpPr/>
              <p:nvPr/>
            </p:nvSpPr>
            <p:spPr>
              <a:xfrm rot="2700000">
                <a:off x="2411397" y="3129911"/>
                <a:ext cx="247178" cy="2471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" name="Group 19"/>
            <p:cNvGrpSpPr/>
            <p:nvPr/>
          </p:nvGrpSpPr>
          <p:grpSpPr>
            <a:xfrm>
              <a:off x="1019770" y="3176568"/>
              <a:ext cx="1529238" cy="1382027"/>
              <a:chOff x="1038692" y="2521527"/>
              <a:chExt cx="1619883" cy="1463946"/>
            </a:xfrm>
            <a:solidFill>
              <a:schemeClr val="accent1"/>
            </a:solidFill>
          </p:grpSpPr>
          <p:sp>
            <p:nvSpPr>
              <p:cNvPr id="110" name="Rectangle 20"/>
              <p:cNvSpPr/>
              <p:nvPr/>
            </p:nvSpPr>
            <p:spPr>
              <a:xfrm>
                <a:off x="1038692" y="2521527"/>
                <a:ext cx="1570473" cy="14639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solidFill>
                    <a:schemeClr val="bg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111" name="Rectangle 21"/>
              <p:cNvSpPr/>
              <p:nvPr/>
            </p:nvSpPr>
            <p:spPr>
              <a:xfrm rot="2700000">
                <a:off x="2411397" y="3129911"/>
                <a:ext cx="247178" cy="2471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2" name="Group 22"/>
            <p:cNvGrpSpPr/>
            <p:nvPr/>
          </p:nvGrpSpPr>
          <p:grpSpPr>
            <a:xfrm>
              <a:off x="612744" y="1436659"/>
              <a:ext cx="2442268" cy="1168625"/>
              <a:chOff x="488346" y="1747555"/>
              <a:chExt cx="2442268" cy="1168625"/>
            </a:xfrm>
          </p:grpSpPr>
          <p:sp>
            <p:nvSpPr>
              <p:cNvPr id="108" name="Text Placeholder 32"/>
              <p:cNvSpPr txBox="1">
                <a:spLocks/>
              </p:cNvSpPr>
              <p:nvPr/>
            </p:nvSpPr>
            <p:spPr>
              <a:xfrm>
                <a:off x="488346" y="2247301"/>
                <a:ext cx="2442268" cy="668879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役割分担、</a:t>
                </a:r>
                <a:r>
                  <a:rPr lang="en-US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 </a:t>
                </a:r>
              </a:p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プロジェクトのテーマ選定</a:t>
                </a:r>
                <a:endParaRPr lang="ko-KR" alt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나눔고딕 ExtraBold" pitchFamily="50" charset="-127"/>
                </a:endParaRPr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1229381" y="1747555"/>
                <a:ext cx="960199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/>
                <a:r>
                  <a:rPr lang="en-AU" sz="3000" b="1" dirty="0">
                    <a:solidFill>
                      <a:schemeClr val="accent1"/>
                    </a:solidFill>
                    <a:latin typeface="+mj-ea"/>
                    <a:ea typeface="+mj-ea"/>
                    <a:cs typeface="Roboto Medium" panose="02000000000000000000" pitchFamily="2" charset="0"/>
                  </a:rPr>
                  <a:t>05.01</a:t>
                </a:r>
                <a:endParaRPr lang="en-US" sz="3000" b="1" dirty="0">
                  <a:solidFill>
                    <a:schemeClr val="accent1"/>
                  </a:solidFill>
                  <a:latin typeface="+mj-ea"/>
                  <a:ea typeface="+mj-ea"/>
                  <a:cs typeface="Roboto Medium" panose="02000000000000000000" pitchFamily="2" charset="0"/>
                </a:endParaRPr>
              </a:p>
            </p:txBody>
          </p:sp>
        </p:grpSp>
        <p:cxnSp>
          <p:nvCxnSpPr>
            <p:cNvPr id="83" name="Straight Connector 50"/>
            <p:cNvCxnSpPr/>
            <p:nvPr/>
          </p:nvCxnSpPr>
          <p:spPr>
            <a:xfrm flipV="1">
              <a:off x="1833729" y="2690103"/>
              <a:ext cx="298" cy="486465"/>
            </a:xfrm>
            <a:prstGeom prst="line">
              <a:avLst/>
            </a:prstGeom>
            <a:ln w="19050">
              <a:solidFill>
                <a:srgbClr val="DAE2E2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4" name="그룹 83"/>
            <p:cNvGrpSpPr/>
            <p:nvPr/>
          </p:nvGrpSpPr>
          <p:grpSpPr>
            <a:xfrm>
              <a:off x="1998918" y="5058986"/>
              <a:ext cx="2514599" cy="1124897"/>
              <a:chOff x="1975104" y="5031554"/>
              <a:chExt cx="2514599" cy="1124897"/>
            </a:xfrm>
          </p:grpSpPr>
          <p:sp>
            <p:nvSpPr>
              <p:cNvPr id="106" name="Text Placeholder 32"/>
              <p:cNvSpPr txBox="1">
                <a:spLocks/>
              </p:cNvSpPr>
              <p:nvPr/>
            </p:nvSpPr>
            <p:spPr>
              <a:xfrm>
                <a:off x="1975104" y="5487572"/>
                <a:ext cx="2514599" cy="668879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設計図の作成、ログイン実装</a:t>
                </a:r>
                <a:endParaRPr lang="ko-KR" alt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나눔고딕 ExtraBold" pitchFamily="50" charset="-127"/>
                </a:endParaRPr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2426093" y="5031554"/>
                <a:ext cx="1612621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/>
                <a:r>
                  <a:rPr lang="en-AU" sz="3000" b="1" dirty="0">
                    <a:solidFill>
                      <a:schemeClr val="accent2"/>
                    </a:solidFill>
                    <a:latin typeface="+mj-ea"/>
                    <a:ea typeface="+mj-ea"/>
                    <a:cs typeface="Roboto Medium" panose="02000000000000000000" pitchFamily="2" charset="0"/>
                  </a:rPr>
                  <a:t>5.04 ~ 07</a:t>
                </a:r>
                <a:endParaRPr lang="en-US" sz="3000" b="1" dirty="0">
                  <a:solidFill>
                    <a:schemeClr val="accent2"/>
                  </a:solidFill>
                  <a:latin typeface="+mj-ea"/>
                  <a:ea typeface="+mj-ea"/>
                  <a:cs typeface="Roboto Medium" panose="02000000000000000000" pitchFamily="2" charset="0"/>
                </a:endParaRPr>
              </a:p>
            </p:txBody>
          </p:sp>
        </p:grpSp>
        <p:cxnSp>
          <p:nvCxnSpPr>
            <p:cNvPr id="85" name="Straight Connector 52"/>
            <p:cNvCxnSpPr/>
            <p:nvPr/>
          </p:nvCxnSpPr>
          <p:spPr>
            <a:xfrm flipV="1">
              <a:off x="3256068" y="4558595"/>
              <a:ext cx="298" cy="486465"/>
            </a:xfrm>
            <a:prstGeom prst="line">
              <a:avLst/>
            </a:prstGeom>
            <a:ln w="19050">
              <a:solidFill>
                <a:srgbClr val="DAE2E2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6" name="Group 26"/>
            <p:cNvGrpSpPr/>
            <p:nvPr/>
          </p:nvGrpSpPr>
          <p:grpSpPr>
            <a:xfrm>
              <a:off x="3592131" y="1436659"/>
              <a:ext cx="2356325" cy="1156901"/>
              <a:chOff x="3376963" y="1619539"/>
              <a:chExt cx="2356325" cy="1156901"/>
            </a:xfrm>
          </p:grpSpPr>
          <p:sp>
            <p:nvSpPr>
              <p:cNvPr id="104" name="Text Placeholder 32"/>
              <p:cNvSpPr txBox="1">
                <a:spLocks/>
              </p:cNvSpPr>
              <p:nvPr/>
            </p:nvSpPr>
            <p:spPr>
              <a:xfrm>
                <a:off x="3376963" y="2107561"/>
                <a:ext cx="2356325" cy="668879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資料探し、</a:t>
                </a:r>
                <a:endParaRPr lang="en-US" altLang="ja-JP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  <a:p>
                <a:pPr marL="0" indent="0" algn="ctr"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ボタン・アクション</a:t>
                </a:r>
                <a:endParaRPr lang="id-ID" sz="1500" dirty="0">
                  <a:solidFill>
                    <a:srgbClr val="657284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oboto Light" panose="02000000000000000000" pitchFamily="2" charset="0"/>
                  <a:ea typeface="Roboto Light" panose="02000000000000000000" pitchFamily="2" charset="0"/>
                  <a:cs typeface="Roboto Light" panose="02000000000000000000" pitchFamily="2" charset="0"/>
                </a:endParaRPr>
              </a:p>
            </p:txBody>
          </p:sp>
          <p:sp>
            <p:nvSpPr>
              <p:cNvPr id="105" name="TextBox 104"/>
              <p:cNvSpPr txBox="1"/>
              <p:nvPr/>
            </p:nvSpPr>
            <p:spPr>
              <a:xfrm>
                <a:off x="3749616" y="1619539"/>
                <a:ext cx="1611018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/>
                <a:r>
                  <a:rPr lang="en-AU" sz="3000" b="1" dirty="0">
                    <a:solidFill>
                      <a:schemeClr val="accent3"/>
                    </a:solidFill>
                    <a:latin typeface="+mj-ea"/>
                    <a:ea typeface="+mj-ea"/>
                    <a:cs typeface="Roboto Medium" panose="02000000000000000000" pitchFamily="2" charset="0"/>
                  </a:rPr>
                  <a:t>05.07~18</a:t>
                </a:r>
                <a:endParaRPr lang="en-US" sz="3000" b="1" dirty="0">
                  <a:solidFill>
                    <a:schemeClr val="accent3"/>
                  </a:solidFill>
                  <a:latin typeface="+mj-ea"/>
                  <a:ea typeface="+mj-ea"/>
                  <a:cs typeface="Roboto Medium" panose="02000000000000000000" pitchFamily="2" charset="0"/>
                </a:endParaRPr>
              </a:p>
            </p:txBody>
          </p:sp>
        </p:grpSp>
        <p:cxnSp>
          <p:nvCxnSpPr>
            <p:cNvPr id="87" name="Straight Connector 53"/>
            <p:cNvCxnSpPr/>
            <p:nvPr/>
          </p:nvCxnSpPr>
          <p:spPr>
            <a:xfrm flipV="1">
              <a:off x="4770144" y="2690103"/>
              <a:ext cx="298" cy="486465"/>
            </a:xfrm>
            <a:prstGeom prst="line">
              <a:avLst/>
            </a:prstGeom>
            <a:ln w="19050">
              <a:solidFill>
                <a:srgbClr val="DAE2E2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Group 30"/>
            <p:cNvGrpSpPr/>
            <p:nvPr/>
          </p:nvGrpSpPr>
          <p:grpSpPr>
            <a:xfrm>
              <a:off x="6595303" y="1436659"/>
              <a:ext cx="2235049" cy="1156901"/>
              <a:chOff x="6625487" y="1747555"/>
              <a:chExt cx="2235049" cy="1156901"/>
            </a:xfrm>
          </p:grpSpPr>
          <p:sp>
            <p:nvSpPr>
              <p:cNvPr id="102" name="Text Placeholder 32"/>
              <p:cNvSpPr txBox="1">
                <a:spLocks/>
              </p:cNvSpPr>
              <p:nvPr/>
            </p:nvSpPr>
            <p:spPr>
              <a:xfrm>
                <a:off x="6625487" y="2235577"/>
                <a:ext cx="2235049" cy="668879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メイン画面コーディング、</a:t>
                </a:r>
                <a:endParaRPr lang="en-US" altLang="ja-JP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MS Mincho" panose="02020609040205080304" pitchFamily="49" charset="-128"/>
                </a:endParaRPr>
              </a:p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PPT最終的に修正</a:t>
                </a:r>
                <a:endParaRPr lang="ko-KR" alt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나눔고딕 ExtraBold" pitchFamily="50" charset="-127"/>
                </a:endParaRPr>
              </a:p>
            </p:txBody>
          </p:sp>
          <p:sp>
            <p:nvSpPr>
              <p:cNvPr id="103" name="TextBox 102"/>
              <p:cNvSpPr txBox="1"/>
              <p:nvPr/>
            </p:nvSpPr>
            <p:spPr>
              <a:xfrm>
                <a:off x="6937502" y="1747555"/>
                <a:ext cx="1611018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/>
                <a:r>
                  <a:rPr lang="en-AU" sz="3000" b="1" dirty="0">
                    <a:solidFill>
                      <a:schemeClr val="accent5"/>
                    </a:solidFill>
                    <a:latin typeface="+mj-ea"/>
                    <a:ea typeface="+mj-ea"/>
                    <a:cs typeface="Roboto Medium" panose="02000000000000000000" pitchFamily="2" charset="0"/>
                  </a:rPr>
                  <a:t>05.21~28</a:t>
                </a:r>
                <a:endParaRPr lang="en-US" sz="3000" b="1" dirty="0">
                  <a:solidFill>
                    <a:schemeClr val="accent5"/>
                  </a:solidFill>
                  <a:latin typeface="+mj-ea"/>
                  <a:ea typeface="+mj-ea"/>
                  <a:cs typeface="Roboto Medium" panose="02000000000000000000" pitchFamily="2" charset="0"/>
                </a:endParaRPr>
              </a:p>
            </p:txBody>
          </p:sp>
        </p:grpSp>
        <p:cxnSp>
          <p:nvCxnSpPr>
            <p:cNvPr id="89" name="Straight Connector 54"/>
            <p:cNvCxnSpPr/>
            <p:nvPr/>
          </p:nvCxnSpPr>
          <p:spPr>
            <a:xfrm flipV="1">
              <a:off x="7712678" y="2687580"/>
              <a:ext cx="298" cy="486465"/>
            </a:xfrm>
            <a:prstGeom prst="line">
              <a:avLst/>
            </a:prstGeom>
            <a:ln w="19050">
              <a:solidFill>
                <a:srgbClr val="DAE2E2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0" name="Group 34"/>
            <p:cNvGrpSpPr/>
            <p:nvPr/>
          </p:nvGrpSpPr>
          <p:grpSpPr>
            <a:xfrm>
              <a:off x="9733230" y="1436659"/>
              <a:ext cx="1846027" cy="1156901"/>
              <a:chOff x="9581400" y="1747555"/>
              <a:chExt cx="1846027" cy="1156901"/>
            </a:xfrm>
          </p:grpSpPr>
          <p:sp>
            <p:nvSpPr>
              <p:cNvPr id="100" name="Text Placeholder 32"/>
              <p:cNvSpPr txBox="1">
                <a:spLocks/>
              </p:cNvSpPr>
              <p:nvPr/>
            </p:nvSpPr>
            <p:spPr>
              <a:xfrm>
                <a:off x="9581400" y="2235577"/>
                <a:ext cx="1846027" cy="668879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プレゼンテーション</a:t>
                </a:r>
                <a:endParaRPr lang="ko-KR" alt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나눔고딕 ExtraBold" pitchFamily="50" charset="-127"/>
                </a:endParaRPr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10024314" y="1747555"/>
                <a:ext cx="960199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/>
                <a:r>
                  <a:rPr lang="en-AU" sz="3000" b="1" dirty="0">
                    <a:solidFill>
                      <a:schemeClr val="accent1"/>
                    </a:solidFill>
                    <a:latin typeface="+mj-ea"/>
                    <a:ea typeface="+mj-ea"/>
                    <a:cs typeface="Roboto Medium" panose="02000000000000000000" pitchFamily="2" charset="0"/>
                  </a:rPr>
                  <a:t>06.01</a:t>
                </a:r>
                <a:endParaRPr lang="en-US" sz="3000" b="1" dirty="0">
                  <a:solidFill>
                    <a:schemeClr val="accent1"/>
                  </a:solidFill>
                  <a:latin typeface="+mj-ea"/>
                  <a:ea typeface="+mj-ea"/>
                  <a:cs typeface="Roboto Medium" panose="02000000000000000000" pitchFamily="2" charset="0"/>
                </a:endParaRPr>
              </a:p>
            </p:txBody>
          </p:sp>
        </p:grpSp>
        <p:cxnSp>
          <p:nvCxnSpPr>
            <p:cNvPr id="91" name="Straight Connector 55"/>
            <p:cNvCxnSpPr/>
            <p:nvPr/>
          </p:nvCxnSpPr>
          <p:spPr>
            <a:xfrm flipV="1">
              <a:off x="10665238" y="2687579"/>
              <a:ext cx="298" cy="486465"/>
            </a:xfrm>
            <a:prstGeom prst="line">
              <a:avLst/>
            </a:prstGeom>
            <a:ln w="19050">
              <a:solidFill>
                <a:srgbClr val="DAE2E2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2" name="그룹 91"/>
            <p:cNvGrpSpPr/>
            <p:nvPr/>
          </p:nvGrpSpPr>
          <p:grpSpPr>
            <a:xfrm>
              <a:off x="5279162" y="5058986"/>
              <a:ext cx="1846027" cy="1124897"/>
              <a:chOff x="5152343" y="5031554"/>
              <a:chExt cx="1846027" cy="1124897"/>
            </a:xfrm>
          </p:grpSpPr>
          <p:sp>
            <p:nvSpPr>
              <p:cNvPr id="98" name="Text Placeholder 32"/>
              <p:cNvSpPr txBox="1">
                <a:spLocks/>
              </p:cNvSpPr>
              <p:nvPr/>
            </p:nvSpPr>
            <p:spPr>
              <a:xfrm>
                <a:off x="5152343" y="5487572"/>
                <a:ext cx="1846027" cy="668879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中間点検</a:t>
                </a:r>
                <a:endParaRPr lang="ko-KR" alt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나눔고딕 ExtraBold" pitchFamily="50" charset="-127"/>
                </a:endParaRPr>
              </a:p>
            </p:txBody>
          </p:sp>
          <p:sp>
            <p:nvSpPr>
              <p:cNvPr id="99" name="TextBox 98"/>
              <p:cNvSpPr txBox="1"/>
              <p:nvPr/>
            </p:nvSpPr>
            <p:spPr>
              <a:xfrm>
                <a:off x="5595257" y="5031554"/>
                <a:ext cx="960199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AU" sz="3000" b="1" dirty="0">
                    <a:solidFill>
                      <a:schemeClr val="accent4"/>
                    </a:solidFill>
                    <a:latin typeface="+mj-ea"/>
                    <a:ea typeface="+mj-ea"/>
                    <a:cs typeface="Roboto Medium" panose="02000000000000000000" pitchFamily="2" charset="0"/>
                  </a:rPr>
                  <a:t>05.19</a:t>
                </a:r>
                <a:endParaRPr lang="en-US" sz="3000" b="1" dirty="0">
                  <a:solidFill>
                    <a:schemeClr val="accent4"/>
                  </a:solidFill>
                  <a:latin typeface="+mj-ea"/>
                  <a:ea typeface="+mj-ea"/>
                  <a:cs typeface="Roboto Medium" panose="02000000000000000000" pitchFamily="2" charset="0"/>
                </a:endParaRPr>
              </a:p>
            </p:txBody>
          </p:sp>
        </p:grpSp>
        <p:cxnSp>
          <p:nvCxnSpPr>
            <p:cNvPr id="93" name="Straight Connector 56"/>
            <p:cNvCxnSpPr/>
            <p:nvPr/>
          </p:nvCxnSpPr>
          <p:spPr>
            <a:xfrm flipV="1">
              <a:off x="6232692" y="4552620"/>
              <a:ext cx="298" cy="486465"/>
            </a:xfrm>
            <a:prstGeom prst="line">
              <a:avLst/>
            </a:prstGeom>
            <a:ln w="19050">
              <a:solidFill>
                <a:srgbClr val="DAE2E2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4" name="그룹 93"/>
            <p:cNvGrpSpPr/>
            <p:nvPr/>
          </p:nvGrpSpPr>
          <p:grpSpPr>
            <a:xfrm>
              <a:off x="8220017" y="5058986"/>
              <a:ext cx="1846027" cy="1124897"/>
              <a:chOff x="8113907" y="5031554"/>
              <a:chExt cx="1846027" cy="1124897"/>
            </a:xfrm>
          </p:grpSpPr>
          <p:sp>
            <p:nvSpPr>
              <p:cNvPr id="96" name="Text Placeholder 32"/>
              <p:cNvSpPr txBox="1">
                <a:spLocks/>
              </p:cNvSpPr>
              <p:nvPr/>
            </p:nvSpPr>
            <p:spPr>
              <a:xfrm>
                <a:off x="8113907" y="5487572"/>
                <a:ext cx="1846027" cy="668879"/>
              </a:xfrm>
              <a:prstGeom prst="rect">
                <a:avLst/>
              </a:prstGeom>
            </p:spPr>
            <p:txBody>
              <a:bodyPr lIns="0" tIns="0" rIns="0" bIns="0" anchor="ctr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ja-JP" altLang="ko-KR" sz="15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MS Mincho" panose="02020609040205080304" pitchFamily="49" charset="-128"/>
                    <a:ea typeface="MS Mincho" panose="02020609040205080304" pitchFamily="49" charset="-128"/>
                  </a:rPr>
                  <a:t>最終リハーサル</a:t>
                </a:r>
                <a:endParaRPr lang="ko-KR" alt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S Mincho" panose="02020609040205080304" pitchFamily="49" charset="-128"/>
                  <a:ea typeface="나눔고딕 ExtraBold" pitchFamily="50" charset="-127"/>
                </a:endParaRP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8556821" y="5031554"/>
                <a:ext cx="960199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/>
                <a:r>
                  <a:rPr lang="en-AU" sz="3000" b="1" dirty="0">
                    <a:solidFill>
                      <a:schemeClr val="accent6"/>
                    </a:solidFill>
                    <a:latin typeface="+mj-ea"/>
                    <a:ea typeface="+mj-ea"/>
                    <a:cs typeface="Roboto Medium" panose="02000000000000000000" pitchFamily="2" charset="0"/>
                  </a:rPr>
                  <a:t>05.29</a:t>
                </a:r>
                <a:endParaRPr lang="en-US" sz="3000" b="1" dirty="0">
                  <a:solidFill>
                    <a:schemeClr val="accent6"/>
                  </a:solidFill>
                  <a:latin typeface="+mj-ea"/>
                  <a:ea typeface="+mj-ea"/>
                  <a:cs typeface="Roboto Medium" panose="02000000000000000000" pitchFamily="2" charset="0"/>
                </a:endParaRPr>
              </a:p>
            </p:txBody>
          </p:sp>
        </p:grpSp>
        <p:cxnSp>
          <p:nvCxnSpPr>
            <p:cNvPr id="95" name="Straight Connector 57"/>
            <p:cNvCxnSpPr/>
            <p:nvPr/>
          </p:nvCxnSpPr>
          <p:spPr>
            <a:xfrm flipV="1">
              <a:off x="9142881" y="4558595"/>
              <a:ext cx="298" cy="486465"/>
            </a:xfrm>
            <a:prstGeom prst="line">
              <a:avLst/>
            </a:prstGeom>
            <a:ln w="19050">
              <a:solidFill>
                <a:srgbClr val="DAE2E2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3. </a:t>
            </a:r>
            <a:r>
              <a:rPr lang="ja-JP" altLang="ko-KR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スケジュール</a:t>
            </a:r>
            <a:endParaRPr lang="en-US" altLang="ja-JP"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9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04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8072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14172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2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4. 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開発環境</a:t>
            </a:r>
            <a:endParaRPr lang="en-US" altLang="ja-JP"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9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05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1441225" y="1372851"/>
            <a:ext cx="9309550" cy="4475521"/>
            <a:chOff x="1435052" y="1372851"/>
            <a:chExt cx="9309550" cy="4475521"/>
          </a:xfrm>
        </p:grpSpPr>
        <p:grpSp>
          <p:nvGrpSpPr>
            <p:cNvPr id="3" name="그룹 2"/>
            <p:cNvGrpSpPr/>
            <p:nvPr/>
          </p:nvGrpSpPr>
          <p:grpSpPr>
            <a:xfrm>
              <a:off x="1435052" y="3688372"/>
              <a:ext cx="9309550" cy="2160000"/>
              <a:chOff x="1435052" y="3688372"/>
              <a:chExt cx="9309550" cy="2160000"/>
            </a:xfrm>
          </p:grpSpPr>
          <p:pic>
            <p:nvPicPr>
              <p:cNvPr id="20" name="그림 19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49596" b="94992" l="48895" r="82901">
                            <a14:foregroundMark x1="55427" y1="56381" x2="55139" y2="84653"/>
                            <a14:foregroundMark x1="56484" y1="54927" x2="74448" y2="82391"/>
                            <a14:foregroundMark x1="54467" y1="87076" x2="76753" y2="55574"/>
                            <a14:foregroundMark x1="77329" y1="66236" x2="77329" y2="86753"/>
                            <a14:foregroundMark x1="57733" y1="89661" x2="73967" y2="92730"/>
                            <a14:foregroundMark x1="53314" y1="56381" x2="52065" y2="83199"/>
                            <a14:foregroundMark x1="54659" y1="55089" x2="76753" y2="53796"/>
                            <a14:foregroundMark x1="78770" y1="59289" x2="79059" y2="86107"/>
                            <a14:foregroundMark x1="79251" y1="88853" x2="74928" y2="91761"/>
                            <a14:foregroundMark x1="52546" y1="85784" x2="54371" y2="91438"/>
                            <a14:foregroundMark x1="59942" y1="70759" x2="62536" y2="66236"/>
                            <a14:foregroundMark x1="66859" y1="87076" x2="69164" y2="86107"/>
                            <a14:foregroundMark x1="57445" y1="86591" x2="74544" y2="87399"/>
                            <a14:foregroundMark x1="68300" y1="72859" x2="74736" y2="68659"/>
                            <a14:foregroundMark x1="57445" y1="84491" x2="57445" y2="84491"/>
                            <a14:foregroundMark x1="74159" y1="86268" x2="74159" y2="86268"/>
                            <a14:foregroundMark x1="74256" y1="84653" x2="74256" y2="84653"/>
                            <a14:foregroundMark x1="57157" y1="79806" x2="58021" y2="86753"/>
                            <a14:foregroundMark x1="70221" y1="80291" x2="65610" y2="81906"/>
                            <a14:foregroundMark x1="67339" y1="60582" x2="67819" y2="67528"/>
                            <a14:foregroundMark x1="50913" y1="56704" x2="51105" y2="88045"/>
                            <a14:foregroundMark x1="51297" y1="55574" x2="53602" y2="51212"/>
                            <a14:foregroundMark x1="55139" y1="52019" x2="77522" y2="50889"/>
                            <a14:foregroundMark x1="79059" y1="51212" x2="81652" y2="66236"/>
                            <a14:foregroundMark x1="81364" y1="65590" x2="81076" y2="89176"/>
                            <a14:foregroundMark x1="80884" y1="90145" x2="78866" y2="93376"/>
                            <a14:foregroundMark x1="51105" y1="90145" x2="52834" y2="93376"/>
                            <a14:foregroundMark x1="54467" y1="94023" x2="78002" y2="93861"/>
                            <a14:foregroundMark x1="54851" y1="94346" x2="51873" y2="92730"/>
                            <a14:foregroundMark x1="53314" y1="50727" x2="55331" y2="50889"/>
                            <a14:foregroundMark x1="80788" y1="56381" x2="80788" y2="61389"/>
                            <a14:foregroundMark x1="80211" y1="52342" x2="81460" y2="56866"/>
                            <a14:foregroundMark x1="81076" y1="90953" x2="78770" y2="93053"/>
                            <a14:foregroundMark x1="50528" y1="82068" x2="50240" y2="8998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488" t="49669" r="15068" b="3064"/>
              <a:stretch/>
            </p:blipFill>
            <p:spPr>
              <a:xfrm>
                <a:off x="6146742" y="3688372"/>
                <a:ext cx="2674606" cy="2160000"/>
              </a:xfrm>
              <a:prstGeom prst="rect">
                <a:avLst/>
              </a:prstGeom>
            </p:spPr>
          </p:pic>
          <p:pic>
            <p:nvPicPr>
              <p:cNvPr id="21" name="Picture 2" descr="https://www.scanproaudio.info/wp-content/uploads/2017/01/windows10logo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35052" y="3688372"/>
                <a:ext cx="2440725" cy="216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4" descr="https://static.wixstatic.com/media/2562db_8fc302e7ebe2498c9954514d907fc971.png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50056" y="3688372"/>
                <a:ext cx="2094546" cy="216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3" name="그림 22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47658" b="94346" l="16619" r="47743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027" t="48834" r="49146" b="4158"/>
              <a:stretch/>
            </p:blipFill>
            <p:spPr>
              <a:xfrm>
                <a:off x="3611826" y="3688372"/>
                <a:ext cx="2620961" cy="2160000"/>
              </a:xfrm>
              <a:prstGeom prst="rect">
                <a:avLst/>
              </a:prstGeom>
            </p:spPr>
          </p:pic>
        </p:grpSp>
        <p:grpSp>
          <p:nvGrpSpPr>
            <p:cNvPr id="4" name="그룹 3"/>
            <p:cNvGrpSpPr/>
            <p:nvPr/>
          </p:nvGrpSpPr>
          <p:grpSpPr>
            <a:xfrm>
              <a:off x="1828831" y="1372851"/>
              <a:ext cx="8521993" cy="2340000"/>
              <a:chOff x="1943428" y="1372851"/>
              <a:chExt cx="8521993" cy="2340000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7" b="47658" l="34102" r="65130">
                            <a14:foregroundMark x1="38329" y1="3716" x2="60231" y2="3716"/>
                            <a14:foregroundMark x1="36792" y1="4200" x2="35447" y2="6300"/>
                            <a14:foregroundMark x1="61479" y1="3877" x2="64169" y2="5977"/>
                            <a14:foregroundMark x1="35447" y1="43134" x2="36984" y2="46688"/>
                            <a14:foregroundMark x1="38136" y1="46204" x2="61960" y2="47011"/>
                            <a14:foregroundMark x1="62536" y1="46204" x2="64265" y2="44426"/>
                            <a14:foregroundMark x1="64169" y1="44426" x2="64745" y2="6300"/>
                            <a14:backgroundMark x1="39385" y1="2262" x2="60615" y2="290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242" r="33866" b="48317"/>
              <a:stretch/>
            </p:blipFill>
            <p:spPr>
              <a:xfrm>
                <a:off x="1943428" y="1372851"/>
                <a:ext cx="2426125" cy="2340000"/>
              </a:xfrm>
              <a:prstGeom prst="rect">
                <a:avLst/>
              </a:prstGeom>
            </p:spPr>
          </p:pic>
          <p:pic>
            <p:nvPicPr>
              <p:cNvPr id="19" name="그림 18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2908" b="47981" l="67147" r="98367">
                            <a14:foregroundMark x1="75312" y1="28271" x2="75312" y2="28271"/>
                            <a14:foregroundMark x1="90298" y1="28756" x2="90298" y2="28756"/>
                            <a14:foregroundMark x1="69933" y1="5170" x2="68396" y2="8239"/>
                            <a14:foregroundMark x1="68204" y1="8885" x2="68396" y2="41842"/>
                            <a14:foregroundMark x1="68972" y1="42811" x2="93948" y2="43942"/>
                            <a14:foregroundMark x1="91066" y1="7270" x2="95581" y2="34733"/>
                            <a14:foregroundMark x1="70029" y1="6139" x2="72526" y2="6139"/>
                            <a14:foregroundMark x1="68396" y1="5493" x2="90010" y2="3554"/>
                            <a14:foregroundMark x1="70797" y1="3877" x2="80884" y2="3877"/>
                            <a14:foregroundMark x1="95869" y1="4362" x2="96830" y2="7270"/>
                            <a14:foregroundMark x1="97118" y1="8562" x2="97887" y2="21809"/>
                            <a14:foregroundMark x1="97406" y1="6624" x2="97887" y2="41519"/>
                            <a14:foregroundMark x1="95869" y1="47011" x2="98367" y2="42973"/>
                            <a14:foregroundMark x1="68972" y1="45880" x2="94332" y2="4701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731" b="51716"/>
              <a:stretch/>
            </p:blipFill>
            <p:spPr>
              <a:xfrm>
                <a:off x="7944499" y="1411249"/>
                <a:ext cx="2520922" cy="2135189"/>
              </a:xfrm>
              <a:prstGeom prst="rect">
                <a:avLst/>
              </a:prstGeom>
            </p:spPr>
          </p:pic>
          <p:pic>
            <p:nvPicPr>
              <p:cNvPr id="17" name="그림 16"/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2908" b="47658" l="2209" r="33429">
                            <a14:foregroundMark x1="6820" y1="4039" x2="6820" y2="4039"/>
                            <a14:foregroundMark x1="23823" y1="7431" x2="23823" y2="7431"/>
                            <a14:foregroundMark x1="6820" y1="9532" x2="26321" y2="7916"/>
                            <a14:foregroundMark x1="4995" y1="5008" x2="4995" y2="5008"/>
                            <a14:foregroundMark x1="3746" y1="6785" x2="7493" y2="3716"/>
                            <a14:foregroundMark x1="7781" y1="3716" x2="27281" y2="3877"/>
                            <a14:foregroundMark x1="28050" y1="4200" x2="31124" y2="5170"/>
                            <a14:foregroundMark x1="2978" y1="8562" x2="3170" y2="42165"/>
                            <a14:foregroundMark x1="3362" y1="42811" x2="5668" y2="46042"/>
                            <a14:foregroundMark x1="6052" y1="45396" x2="30355" y2="45719"/>
                            <a14:foregroundMark x1="31124" y1="5493" x2="32373" y2="9047"/>
                            <a14:foregroundMark x1="32373" y1="9047" x2="32181" y2="42811"/>
                            <a14:foregroundMark x1="30355" y1="46527" x2="32181" y2="4281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653" r="67803" b="54534"/>
              <a:stretch/>
            </p:blipFill>
            <p:spPr>
              <a:xfrm>
                <a:off x="4947698" y="1580734"/>
                <a:ext cx="2385790" cy="192423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232976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7086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2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ja-JP" altLang="en-US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主な機能</a:t>
            </a:r>
            <a:endParaRPr lang="en-US" altLang="ja-JP"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9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06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sp>
        <p:nvSpPr>
          <p:cNvPr id="28" name="순서도: 처리 27"/>
          <p:cNvSpPr/>
          <p:nvPr/>
        </p:nvSpPr>
        <p:spPr>
          <a:xfrm>
            <a:off x="259105" y="1836575"/>
            <a:ext cx="2520000" cy="10800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Cinema Manager</a:t>
            </a:r>
          </a:p>
          <a:p>
            <a:pPr algn="ctr"/>
            <a:r>
              <a:rPr lang="en-US" altLang="ja-JP" sz="2200" b="1" dirty="0"/>
              <a:t>(</a:t>
            </a:r>
            <a:r>
              <a:rPr lang="ja-JP" altLang="en-US" sz="2200" b="1" dirty="0"/>
              <a:t>管理者プログラム</a:t>
            </a:r>
            <a:r>
              <a:rPr lang="en-US" altLang="ja-JP" sz="2200" b="1" dirty="0"/>
              <a:t>)</a:t>
            </a:r>
            <a:endParaRPr lang="en-US" sz="2200" b="1" dirty="0"/>
          </a:p>
        </p:txBody>
      </p:sp>
      <p:sp>
        <p:nvSpPr>
          <p:cNvPr id="29" name="순서도: 처리 28"/>
          <p:cNvSpPr/>
          <p:nvPr/>
        </p:nvSpPr>
        <p:spPr>
          <a:xfrm>
            <a:off x="9412895" y="1913873"/>
            <a:ext cx="2520000" cy="1080000"/>
          </a:xfrm>
          <a:prstGeom prst="flowChartProcess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Cinema Client</a:t>
            </a:r>
          </a:p>
          <a:p>
            <a:pPr algn="ctr"/>
            <a:r>
              <a:rPr lang="en-US" altLang="ja-JP" sz="2200" b="1" dirty="0"/>
              <a:t>(</a:t>
            </a:r>
            <a:r>
              <a:rPr lang="ja-JP" altLang="en-US" sz="2200" b="1" dirty="0"/>
              <a:t>ユーザプログラム</a:t>
            </a:r>
            <a:r>
              <a:rPr lang="en-US" altLang="ja-JP" sz="2200" b="1" dirty="0"/>
              <a:t>)</a:t>
            </a:r>
            <a:endParaRPr lang="en-US" sz="2200" b="1" dirty="0"/>
          </a:p>
        </p:txBody>
      </p:sp>
      <p:sp>
        <p:nvSpPr>
          <p:cNvPr id="30" name="원통형 5"/>
          <p:cNvSpPr/>
          <p:nvPr/>
        </p:nvSpPr>
        <p:spPr>
          <a:xfrm>
            <a:off x="4853222" y="1830419"/>
            <a:ext cx="2623127" cy="1246909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DB</a:t>
            </a:r>
          </a:p>
        </p:txBody>
      </p:sp>
      <p:cxnSp>
        <p:nvCxnSpPr>
          <p:cNvPr id="31" name="직선 화살표 연결선 30"/>
          <p:cNvCxnSpPr/>
          <p:nvPr/>
        </p:nvCxnSpPr>
        <p:spPr>
          <a:xfrm>
            <a:off x="7890095" y="2335010"/>
            <a:ext cx="126801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 flipH="1">
            <a:off x="7890095" y="2553931"/>
            <a:ext cx="1268018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>
            <a:off x="3135685" y="2343323"/>
            <a:ext cx="126801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 flipH="1">
            <a:off x="3135686" y="2553931"/>
            <a:ext cx="1268018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6159731" y="3077328"/>
            <a:ext cx="0" cy="67171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111" y="3733692"/>
            <a:ext cx="7209239" cy="307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93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10633" y="0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2" name="Title 13"/>
          <p:cNvSpPr txBox="1">
            <a:spLocks/>
          </p:cNvSpPr>
          <p:nvPr/>
        </p:nvSpPr>
        <p:spPr>
          <a:xfrm>
            <a:off x="1981200" y="142352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ja-JP" altLang="ko-KR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コード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紹介</a:t>
            </a:r>
            <a:endParaRPr lang="en-US" altLang="ko-KR" sz="5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9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07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9863" y="1933712"/>
            <a:ext cx="7971145" cy="3983898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86074" y="3722143"/>
            <a:ext cx="2737609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solidFill>
                  <a:srgbClr val="0070C0"/>
                </a:solidFill>
              </a:rPr>
              <a:t>github.com/UiyoungSeo/Cinema</a:t>
            </a:r>
          </a:p>
        </p:txBody>
      </p:sp>
      <p:pic>
        <p:nvPicPr>
          <p:cNvPr id="11" name="Picture 4" descr="https://static.wixstatic.com/media/2562db_8fc302e7ebe2498c9954514d907fc971.png">
            <a:hlinkClick r:id="rId4" action="ppaction://hlinkfil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72" y="1942856"/>
            <a:ext cx="1733668" cy="1787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7248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0" y="-35672"/>
            <a:ext cx="1217782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852" y="64284"/>
            <a:ext cx="1800000" cy="71941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2" name="Title 13"/>
          <p:cNvSpPr txBox="1">
            <a:spLocks/>
          </p:cNvSpPr>
          <p:nvPr/>
        </p:nvSpPr>
        <p:spPr>
          <a:xfrm>
            <a:off x="1981200" y="169784"/>
            <a:ext cx="8229600" cy="11011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5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5. </a:t>
            </a:r>
            <a:r>
              <a:rPr lang="en-US" altLang="ja-JP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UI</a:t>
            </a:r>
            <a:r>
              <a:rPr lang="ja-JP" altLang="ko-KR" sz="5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紹介</a:t>
            </a:r>
            <a:endParaRPr lang="en-US" altLang="ko-KR" sz="5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pSp>
        <p:nvGrpSpPr>
          <p:cNvPr id="123" name="그룹 122"/>
          <p:cNvGrpSpPr/>
          <p:nvPr/>
        </p:nvGrpSpPr>
        <p:grpSpPr>
          <a:xfrm>
            <a:off x="11603370" y="6196914"/>
            <a:ext cx="431078" cy="298739"/>
            <a:chOff x="11603370" y="6196914"/>
            <a:chExt cx="431078" cy="298739"/>
          </a:xfrm>
        </p:grpSpPr>
        <p:sp>
          <p:nvSpPr>
            <p:cNvPr id="124" name="Rounded Rectangle 51"/>
            <p:cNvSpPr/>
            <p:nvPr/>
          </p:nvSpPr>
          <p:spPr>
            <a:xfrm>
              <a:off x="11603370" y="6196914"/>
              <a:ext cx="431078" cy="298739"/>
            </a:xfrm>
            <a:prstGeom prst="roundRect">
              <a:avLst>
                <a:gd name="adj" fmla="val 50000"/>
              </a:avLst>
            </a:prstGeom>
            <a:noFill/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1648029" y="6212374"/>
              <a:ext cx="34176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657284"/>
                  </a:solidFill>
                </a:rPr>
                <a:t>08</a:t>
              </a:r>
              <a:endParaRPr lang="en-US" b="1" dirty="0">
                <a:solidFill>
                  <a:srgbClr val="657284"/>
                </a:solidFill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1236000" y="1269272"/>
            <a:ext cx="10431762" cy="4639304"/>
            <a:chOff x="1236000" y="1269272"/>
            <a:chExt cx="10431762" cy="4639304"/>
          </a:xfrm>
        </p:grpSpPr>
        <p:pic>
          <p:nvPicPr>
            <p:cNvPr id="8" name="그림 7"/>
            <p:cNvPicPr>
              <a:picLocks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39" t="3861" r="10450" b="23830"/>
            <a:stretch/>
          </p:blipFill>
          <p:spPr>
            <a:xfrm>
              <a:off x="1236000" y="1948576"/>
              <a:ext cx="9720000" cy="39600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9299928" y="1269272"/>
              <a:ext cx="2367834" cy="584775"/>
            </a:xfrm>
            <a:prstGeom prst="rect">
              <a:avLst/>
            </a:prstGeom>
            <a:solidFill>
              <a:srgbClr val="002060"/>
            </a:solidFill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ja-JP" altLang="ko-KR" sz="1600" dirty="0">
                  <a:solidFill>
                    <a:schemeClr val="bg1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消費者の映画前売り</a:t>
              </a:r>
              <a:endParaRPr lang="en-US" altLang="ja-JP" sz="1600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endParaRPr>
            </a:p>
            <a:p>
              <a:r>
                <a:rPr lang="ja-JP" altLang="ko-KR" sz="1600" dirty="0">
                  <a:solidFill>
                    <a:schemeClr val="bg1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後確認できる内容です。 </a:t>
              </a:r>
              <a:endParaRPr lang="ko-KR" altLang="en-US" sz="1600" dirty="0">
                <a:solidFill>
                  <a:schemeClr val="bg1"/>
                </a:solidFill>
                <a:latin typeface="MS PGothic" panose="020B0600070205080204" pitchFamily="34" charset="-128"/>
              </a:endParaRPr>
            </a:p>
          </p:txBody>
        </p:sp>
        <p:sp>
          <p:nvSpPr>
            <p:cNvPr id="11" name="모서리가 둥근 직사각형 15"/>
            <p:cNvSpPr/>
            <p:nvPr/>
          </p:nvSpPr>
          <p:spPr>
            <a:xfrm>
              <a:off x="6561136" y="1894749"/>
              <a:ext cx="1800000" cy="360000"/>
            </a:xfrm>
            <a:prstGeom prst="roundRect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27"/>
            <p:cNvSpPr/>
            <p:nvPr/>
          </p:nvSpPr>
          <p:spPr>
            <a:xfrm>
              <a:off x="2483103" y="1894749"/>
              <a:ext cx="3960000" cy="360000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564489" y="3266842"/>
              <a:ext cx="2880000" cy="338554"/>
            </a:xfrm>
            <a:prstGeom prst="rect">
              <a:avLst/>
            </a:prstGeom>
            <a:solidFill>
              <a:schemeClr val="accent2"/>
            </a:solidFill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ko-KR" sz="1600" dirty="0">
                  <a:solidFill>
                    <a:schemeClr val="bg1"/>
                  </a:solidFill>
                  <a:latin typeface="MS PGothic" panose="020B0600070205080204" pitchFamily="34" charset="-128"/>
                  <a:ea typeface="MS PGothic" panose="020B0600070205080204" pitchFamily="34" charset="-128"/>
                </a:rPr>
                <a:t>管理者が入力する情報です。</a:t>
              </a:r>
              <a:endParaRPr lang="en-US" altLang="ja-JP" sz="1600" dirty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endParaRPr>
            </a:p>
          </p:txBody>
        </p:sp>
        <p:cxnSp>
          <p:nvCxnSpPr>
            <p:cNvPr id="20" name="직선 연결선 19"/>
            <p:cNvCxnSpPr>
              <a:endCxn id="9" idx="1"/>
            </p:cNvCxnSpPr>
            <p:nvPr/>
          </p:nvCxnSpPr>
          <p:spPr>
            <a:xfrm flipV="1">
              <a:off x="8083780" y="1561660"/>
              <a:ext cx="1216148" cy="29929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>
              <a:stCxn id="15" idx="0"/>
              <a:endCxn id="13" idx="2"/>
            </p:cNvCxnSpPr>
            <p:nvPr/>
          </p:nvCxnSpPr>
          <p:spPr>
            <a:xfrm flipV="1">
              <a:off x="4004489" y="2254749"/>
              <a:ext cx="458614" cy="1012093"/>
            </a:xfrm>
            <a:prstGeom prst="line">
              <a:avLst/>
            </a:prstGeom>
            <a:ln w="19050">
              <a:solidFill>
                <a:schemeClr val="accent2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>
              <a:endCxn id="11" idx="0"/>
            </p:cNvCxnSpPr>
            <p:nvPr/>
          </p:nvCxnSpPr>
          <p:spPr>
            <a:xfrm flipH="1">
              <a:off x="7461136" y="1591589"/>
              <a:ext cx="622644" cy="303160"/>
            </a:xfrm>
            <a:prstGeom prst="line">
              <a:avLst/>
            </a:prstGeom>
            <a:ln w="19050">
              <a:solidFill>
                <a:srgbClr val="002060"/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59067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1045</TotalTime>
  <Words>1011</Words>
  <Application>Microsoft Office PowerPoint</Application>
  <PresentationFormat>와이드스크린</PresentationFormat>
  <Paragraphs>148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7" baseType="lpstr">
      <vt:lpstr>FontAwesome</vt:lpstr>
      <vt:lpstr>HY견고딕</vt:lpstr>
      <vt:lpstr>MS Mincho</vt:lpstr>
      <vt:lpstr>ＭＳ Ｐゴシック</vt:lpstr>
      <vt:lpstr>ＭＳ Ｐゴシック</vt:lpstr>
      <vt:lpstr>Roboto Light</vt:lpstr>
      <vt:lpstr>Roboto Medium</vt:lpstr>
      <vt:lpstr>Source Sans Pro Light</vt:lpstr>
      <vt:lpstr>나눔고딕 ExtraBold</vt:lpstr>
      <vt:lpstr>나눔바른고딕</vt:lpstr>
      <vt:lpstr>맑은 고딕</vt:lpstr>
      <vt:lpstr>조선일보명조</vt:lpstr>
      <vt:lpstr>Arial</vt:lpstr>
      <vt:lpstr>Calibri</vt:lpstr>
      <vt:lpstr>Calibri Light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Uiyoung Seo</cp:lastModifiedBy>
  <cp:revision>96</cp:revision>
  <dcterms:created xsi:type="dcterms:W3CDTF">2015-11-20T12:16:57Z</dcterms:created>
  <dcterms:modified xsi:type="dcterms:W3CDTF">2017-06-01T03:59:22Z</dcterms:modified>
</cp:coreProperties>
</file>

<file path=docProps/thumbnail.jpeg>
</file>